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6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C63F8F52-9C1A-44F6-95B2-BC10365D8A80}" name="기본 구역">
          <p14:sldIdLst>
            <p14:sldId id="256"/>
          </p14:sldIdLst>
        </p14:section>
        <p14:section id="{937A12A8-5EF3-4C8D-A4AA-8C418B62FB73}" name="프로젝트 개요/설명">
          <p14:sldIdLst>
            <p14:sldId id="257"/>
            <p14:sldId id="258"/>
            <p14:sldId id="259"/>
          </p14:sldIdLst>
        </p14:section>
        <p14:section id="{009BB927-048F-4BAE-9AAB-DF27382025BB}" name="프로젝트 팀 구성 및 역할">
          <p14:sldIdLst>
            <p14:sldId id="260"/>
          </p14:sldIdLst>
        </p14:section>
        <p14:section id="{F27FE2D4-985E-4D28-A350-B911F9D82AB1}" name="프로젝트 수행 절차 및 방법">
          <p14:sldIdLst>
            <p14:sldId id="261"/>
            <p14:sldId id="262"/>
            <p14:sldId id="263"/>
            <p14:sldId id="264"/>
          </p14:sldIdLst>
        </p14:section>
        <p14:section id="{6D8D9D35-82E9-4C23-BB13-812A04904057}" name="프로젝트 수행 경과(WEB-FRONT)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id="{415F65F9-C738-40B3-AD1C-37F45AFAA69A}" name="프로젝트 수행 경과(Backoffic">
          <p14:sldIdLst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>
    <p:restoredLeft sz="15969"/>
    <p:restoredTop sz="97322"/>
  </p:normalViewPr>
  <p:slideViewPr>
    <p:cSldViewPr>
      <p:cViewPr varScale="1">
        <p:scale>
          <a:sx n="50" d="100"/>
          <a:sy n="50" d="100"/>
        </p:scale>
        <p:origin x="444" y="66"/>
      </p:cViewPr>
      <p:guideLst>
        <p:guide orient="horz" pos="3239"/>
        <p:guide pos="57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presProps" Target="presProps.xml"  /><Relationship Id="rId91" Type="http://schemas.openxmlformats.org/officeDocument/2006/relationships/viewProps" Target="viewProps.xml"  /><Relationship Id="rId92" Type="http://schemas.openxmlformats.org/officeDocument/2006/relationships/theme" Target="theme/theme1.xml"  /><Relationship Id="rId93" Type="http://schemas.openxmlformats.org/officeDocument/2006/relationships/tableStyles" Target="tableStyles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40E98FE-D6F7-49B4-BC69-14B7FED61DCA}" type="datetime1">
              <a:rPr lang="ko-KR" altLang="en-US"/>
              <a:pPr lvl="0">
                <a:defRPr/>
              </a:pPr>
              <a:t>2024-11-07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30FEB74-2A84-4046-B31F-75683B0E8F0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43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44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45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6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7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8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9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0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1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52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53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54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5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56.xml"  /><Relationship Id="rId2" Type="http://schemas.openxmlformats.org/officeDocument/2006/relationships/notesMaster" Target="../notesMasters/notesMaster1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7.xml"  /><Relationship Id="rId2" Type="http://schemas.openxmlformats.org/officeDocument/2006/relationships/notesMaster" Target="../notesMasters/notesMaster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8.xml"  /><Relationship Id="rId2" Type="http://schemas.openxmlformats.org/officeDocument/2006/relationships/notesMaster" Target="../notesMasters/notesMaster1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9.xml"  /><Relationship Id="rId2" Type="http://schemas.openxmlformats.org/officeDocument/2006/relationships/notesMaster" Target="../notesMasters/notesMaster1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0.xml"  /><Relationship Id="rId2" Type="http://schemas.openxmlformats.org/officeDocument/2006/relationships/notesMaster" Target="../notesMasters/notesMaster1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1.xml"  /><Relationship Id="rId2" Type="http://schemas.openxmlformats.org/officeDocument/2006/relationships/notesMaster" Target="../notesMasters/notesMaster1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2.xml"  /><Relationship Id="rId2" Type="http://schemas.openxmlformats.org/officeDocument/2006/relationships/notesMaster" Target="../notesMasters/notesMaster1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1.xml"  /><Relationship Id="rId2" Type="http://schemas.openxmlformats.org/officeDocument/2006/relationships/notesMaster" Target="../notesMasters/notesMaster1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slide" Target="../slides/slide72.xml"  /><Relationship Id="rId2" Type="http://schemas.openxmlformats.org/officeDocument/2006/relationships/notesMaster" Target="../notesMasters/notesMaster1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slide" Target="../slides/slide73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slide" Target="../slides/slide74.xml"  /><Relationship Id="rId2" Type="http://schemas.openxmlformats.org/officeDocument/2006/relationships/notesMaster" Target="../notesMasters/notesMaster1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slide" Target="../slides/slide75.xml"  /><Relationship Id="rId2" Type="http://schemas.openxmlformats.org/officeDocument/2006/relationships/notesMaster" Target="../notesMasters/notesMaster1.xml"  /></Relationships>
</file>

<file path=ppt/notesSlides/_rels/notesSlide52.xml.rels><?xml version="1.0" encoding="UTF-8" standalone="yes" ?><Relationships xmlns="http://schemas.openxmlformats.org/package/2006/relationships"><Relationship Id="rId1" Type="http://schemas.openxmlformats.org/officeDocument/2006/relationships/slide" Target="../slides/slide76.xml"  /><Relationship Id="rId2" Type="http://schemas.openxmlformats.org/officeDocument/2006/relationships/notesMaster" Target="../notesMasters/notesMaster1.xml"  /></Relationships>
</file>

<file path=ppt/notesSlides/_rels/notesSlide53.xml.rels><?xml version="1.0" encoding="UTF-8" standalone="yes" ?><Relationships xmlns="http://schemas.openxmlformats.org/package/2006/relationships"><Relationship Id="rId1" Type="http://schemas.openxmlformats.org/officeDocument/2006/relationships/slide" Target="../slides/slide85.xml"  /><Relationship Id="rId2" Type="http://schemas.openxmlformats.org/officeDocument/2006/relationships/notesMaster" Target="../notesMasters/notesMaster1.xml"  /></Relationships>
</file>

<file path=ppt/notesSlides/_rels/notesSlide54.xml.rels><?xml version="1.0" encoding="UTF-8" standalone="yes" ?><Relationships xmlns="http://schemas.openxmlformats.org/package/2006/relationships"><Relationship Id="rId1" Type="http://schemas.openxmlformats.org/officeDocument/2006/relationships/slide" Target="../slides/slide8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sz="1200">
                <a:latin typeface="+mj-ea"/>
                <a:ea typeface="+mj-ea"/>
              </a:rPr>
              <a:t>- </a:t>
            </a:r>
            <a:r>
              <a:rPr lang="ko-KR" altLang="en-US" sz="1200">
                <a:latin typeface="+mj-ea"/>
                <a:ea typeface="+mj-ea"/>
              </a:rPr>
              <a:t>반려동물 양육 가구 비율은 </a:t>
            </a:r>
            <a:r>
              <a:rPr lang="en-US" altLang="ko-KR" sz="1200">
                <a:latin typeface="+mj-ea"/>
                <a:ea typeface="+mj-ea"/>
              </a:rPr>
              <a:t>2010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17.4%</a:t>
            </a:r>
            <a:r>
              <a:rPr lang="ko-KR" altLang="en-US" sz="1200">
                <a:latin typeface="+mj-ea"/>
                <a:ea typeface="+mj-ea"/>
              </a:rPr>
              <a:t>에서 </a:t>
            </a:r>
            <a:r>
              <a:rPr lang="en-US" altLang="ko-KR" sz="1200">
                <a:latin typeface="+mj-ea"/>
                <a:ea typeface="+mj-ea"/>
              </a:rPr>
              <a:t>2022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25.4%</a:t>
            </a:r>
            <a:r>
              <a:rPr lang="ko-KR" altLang="en-US" sz="1200">
                <a:latin typeface="+mj-ea"/>
                <a:ea typeface="+mj-ea"/>
              </a:rPr>
              <a:t>로 증가</a:t>
            </a:r>
            <a:endParaRPr lang="ko-KR" altLang="en-US" sz="1200">
              <a:latin typeface="+mj-ea"/>
              <a:ea typeface="+mj-ea"/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200">
                <a:latin typeface="+mj-ea"/>
                <a:ea typeface="+mj-ea"/>
              </a:rPr>
              <a:t>가구 내 반려동물 수</a:t>
            </a:r>
            <a:r>
              <a:rPr lang="en-US" altLang="ko-KR" sz="1200">
                <a:latin typeface="+mj-ea"/>
                <a:ea typeface="+mj-ea"/>
              </a:rPr>
              <a:t>(</a:t>
            </a:r>
            <a:r>
              <a:rPr lang="ko-KR" altLang="en-US" sz="1200">
                <a:latin typeface="+mj-ea"/>
                <a:ea typeface="+mj-ea"/>
              </a:rPr>
              <a:t>개와 고양이 등</a:t>
            </a:r>
            <a:r>
              <a:rPr lang="en-US" altLang="ko-KR" sz="1200">
                <a:latin typeface="+mj-ea"/>
                <a:ea typeface="+mj-ea"/>
              </a:rPr>
              <a:t>)</a:t>
            </a:r>
            <a:r>
              <a:rPr lang="ko-KR" altLang="en-US" sz="1200">
                <a:latin typeface="+mj-ea"/>
                <a:ea typeface="+mj-ea"/>
              </a:rPr>
              <a:t>는 </a:t>
            </a:r>
            <a:r>
              <a:rPr lang="en-US" altLang="ko-KR" sz="1200">
                <a:latin typeface="+mj-ea"/>
                <a:ea typeface="+mj-ea"/>
              </a:rPr>
              <a:t>2010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524</a:t>
            </a:r>
            <a:r>
              <a:rPr lang="ko-KR" altLang="en-US" sz="1200">
                <a:latin typeface="+mj-ea"/>
                <a:ea typeface="+mj-ea"/>
              </a:rPr>
              <a:t>만 마리에서 </a:t>
            </a:r>
            <a:r>
              <a:rPr lang="en-US" altLang="ko-KR" sz="1200">
                <a:latin typeface="+mj-ea"/>
                <a:ea typeface="+mj-ea"/>
              </a:rPr>
              <a:t>2022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799</a:t>
            </a:r>
            <a:r>
              <a:rPr lang="ko-KR" altLang="en-US" sz="1200">
                <a:latin typeface="+mj-ea"/>
                <a:ea typeface="+mj-ea"/>
              </a:rPr>
              <a:t>만 마리로 증가</a:t>
            </a:r>
            <a:endParaRPr lang="ko-KR" altLang="en-US" sz="1200">
              <a:latin typeface="+mj-ea"/>
              <a:ea typeface="+mj-ea"/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국회도서관이 경찰청으로부터 제출받은 자료에 의하면 ‘동물보호법’ 위반 사건 발생건수는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2010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년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69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건에서 지난해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1290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건으로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, 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검거건수는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2010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년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64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건에서 지난해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942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건으로 대폭 증가했다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.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전국 유기동물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6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년째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10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만마리 이상</a:t>
            </a:r>
            <a:br>
              <a:rPr lang="ko-KR" altLang="en-US"/>
            </a:b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보호소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1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곳당 평균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474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마리 관리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포화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br>
              <a:rPr lang="ko-KR" altLang="en-US"/>
            </a:b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민간은 운영비 부담 더 커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…41.4% '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사비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br>
              <a:rPr lang="ko-KR" altLang="en-US"/>
            </a:b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입양 중요성에도 여전히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펫숍 구매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 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많아</a:t>
            </a:r>
            <a:br>
              <a:rPr lang="ko-KR" altLang="en-US"/>
            </a:b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2020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년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18.6%→2023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년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24%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로 증가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</p:cSld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</p:cSld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</p:cSld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</p:cSld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</p:cSld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</p:cSld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</p:cSld>
</p:notes>
</file>

<file path=ppt/notesSlides/notesSlide4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</p:cSld>
</p:notes>
</file>

<file path=ppt/notesSlides/notesSlide4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</p:cSld>
</p:notes>
</file>

<file path=ppt/notesSlides/notesSlide4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</p:spTree>
  </p:cSld>
</p:notes>
</file>

<file path=ppt/notesSlides/notesSlide4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</p:spTree>
  </p:cSld>
</p:notes>
</file>

<file path=ppt/notesSlides/notesSlide4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</p:spTree>
  </p:cSld>
</p:notes>
</file>

<file path=ppt/notesSlides/notesSlide4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</p:spTree>
  </p:cSld>
</p:notes>
</file>

<file path=ppt/notesSlides/notesSlide4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72</a:t>
            </a:fld>
            <a:endParaRPr lang="en-US" altLang="en-US"/>
          </a:p>
        </p:txBody>
      </p:sp>
    </p:spTree>
  </p:cSld>
</p:notes>
</file>

<file path=ppt/notesSlides/notesSlide4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73</a:t>
            </a:fld>
            <a:endParaRPr lang="en-US" altLang="en-US"/>
          </a:p>
        </p:txBody>
      </p:sp>
    </p:spTree>
  </p:cSld>
</p:notes>
</file>

<file path=ppt/notesSlides/notesSlide4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74</a:t>
            </a:fld>
            <a:endParaRPr lang="en-US" alt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</p:notes>
</file>

<file path=ppt/notesSlides/notesSlide5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75</a:t>
            </a:fld>
            <a:endParaRPr lang="en-US" altLang="en-US"/>
          </a:p>
        </p:txBody>
      </p:sp>
    </p:spTree>
  </p:cSld>
</p:notes>
</file>

<file path=ppt/notesSlides/notesSlide5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76</a:t>
            </a:fld>
            <a:endParaRPr lang="en-US" altLang="en-US"/>
          </a:p>
        </p:txBody>
      </p:sp>
    </p:spTree>
  </p:cSld>
</p:notes>
</file>

<file path=ppt/notesSlides/notesSlide5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77</a:t>
            </a:fld>
            <a:endParaRPr lang="en-US" altLang="en-US"/>
          </a:p>
        </p:txBody>
      </p:sp>
    </p:spTree>
  </p:cSld>
</p:notes>
</file>

<file path=ppt/notesSlides/notesSlide5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86</a:t>
            </a:fld>
            <a:endParaRPr lang="en-US" altLang="en-US"/>
          </a:p>
        </p:txBody>
      </p:sp>
    </p:spTree>
  </p:cSld>
</p:notes>
</file>

<file path=ppt/notesSlides/notesSlide5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87</a:t>
            </a:fld>
            <a:endParaRPr lang="en-US" altLang="en-US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7.emf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2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2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22.emf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23.png"  /><Relationship Id="rId7" Type="http://schemas.openxmlformats.org/officeDocument/2006/relationships/image" Target="../media/image2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2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26.emf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2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2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2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30.png"  /><Relationship Id="rId7" Type="http://schemas.openxmlformats.org/officeDocument/2006/relationships/image" Target="../media/image31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32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3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34.emf"  /><Relationship Id="rId8" Type="http://schemas.openxmlformats.org/officeDocument/2006/relationships/image" Target="../media/image3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36.png"  /><Relationship Id="rId8" Type="http://schemas.openxmlformats.org/officeDocument/2006/relationships/image" Target="../media/image3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38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39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40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4.png"  /><Relationship Id="rId11" Type="http://schemas.openxmlformats.org/officeDocument/2006/relationships/image" Target="../media/image45.png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41.png"  /><Relationship Id="rId8" Type="http://schemas.openxmlformats.org/officeDocument/2006/relationships/image" Target="../media/image42.png"  /><Relationship Id="rId9" Type="http://schemas.openxmlformats.org/officeDocument/2006/relationships/image" Target="../media/image43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46.png"  /><Relationship Id="rId8" Type="http://schemas.openxmlformats.org/officeDocument/2006/relationships/image" Target="../media/image47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48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49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50.png"  /><Relationship Id="rId8" Type="http://schemas.openxmlformats.org/officeDocument/2006/relationships/image" Target="../media/image51.png"  /><Relationship Id="rId9" Type="http://schemas.openxmlformats.org/officeDocument/2006/relationships/image" Target="../media/image5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53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54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5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56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57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58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59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60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61.png"  /><Relationship Id="rId8" Type="http://schemas.openxmlformats.org/officeDocument/2006/relationships/image" Target="../media/image62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63.png"  /><Relationship Id="rId8" Type="http://schemas.openxmlformats.org/officeDocument/2006/relationships/image" Target="../media/image6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7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65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66.png"  /><Relationship Id="rId8" Type="http://schemas.openxmlformats.org/officeDocument/2006/relationships/image" Target="../media/image67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68.png"  /><Relationship Id="rId8" Type="http://schemas.openxmlformats.org/officeDocument/2006/relationships/image" Target="../media/image69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70.png"  /><Relationship Id="rId8" Type="http://schemas.openxmlformats.org/officeDocument/2006/relationships/image" Target="../media/image71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72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73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0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74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1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75.png"  /><Relationship Id="rId8" Type="http://schemas.openxmlformats.org/officeDocument/2006/relationships/image" Target="../media/image76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2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77.png"  /><Relationship Id="rId8" Type="http://schemas.openxmlformats.org/officeDocument/2006/relationships/image" Target="../media/image78.png"  /><Relationship Id="rId9" Type="http://schemas.openxmlformats.org/officeDocument/2006/relationships/image" Target="../media/image79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3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80.png"  /><Relationship Id="rId8" Type="http://schemas.openxmlformats.org/officeDocument/2006/relationships/image" Target="../media/image8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5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82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5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83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84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8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86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87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88.png"  /><Relationship Id="rId7" Type="http://schemas.openxmlformats.org/officeDocument/2006/relationships/image" Target="../media/image89.png"  /><Relationship Id="rId8" Type="http://schemas.openxmlformats.org/officeDocument/2006/relationships/image" Target="../media/image90.png"  /><Relationship Id="rId9" Type="http://schemas.openxmlformats.org/officeDocument/2006/relationships/image" Target="../media/image91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92.png"  /><Relationship Id="rId7" Type="http://schemas.openxmlformats.org/officeDocument/2006/relationships/image" Target="../media/image93.png"  /><Relationship Id="rId8" Type="http://schemas.openxmlformats.org/officeDocument/2006/relationships/image" Target="../media/image94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95.png"  /><Relationship Id="rId7" Type="http://schemas.openxmlformats.org/officeDocument/2006/relationships/image" Target="../media/image96.png"  /><Relationship Id="rId8" Type="http://schemas.openxmlformats.org/officeDocument/2006/relationships/image" Target="../media/image97.png"  /><Relationship Id="rId9" Type="http://schemas.openxmlformats.org/officeDocument/2006/relationships/image" Target="../media/image9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6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99.png"  /><Relationship Id="rId7" Type="http://schemas.openxmlformats.org/officeDocument/2006/relationships/image" Target="../media/image100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01.png"  /><Relationship Id="rId8" Type="http://schemas.openxmlformats.org/officeDocument/2006/relationships/image" Target="../media/image102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03.png"  /><Relationship Id="rId8" Type="http://schemas.openxmlformats.org/officeDocument/2006/relationships/image" Target="../media/image104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9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05.png"  /><Relationship Id="rId8" Type="http://schemas.openxmlformats.org/officeDocument/2006/relationships/image" Target="../media/image106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0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07.png"  /><Relationship Id="rId8" Type="http://schemas.openxmlformats.org/officeDocument/2006/relationships/image" Target="../media/image108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1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09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2.xml"  /><Relationship Id="rId3" Type="http://schemas.openxmlformats.org/officeDocument/2006/relationships/image" Target="../media/image13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7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3.xml"  /><Relationship Id="rId3" Type="http://schemas.openxmlformats.org/officeDocument/2006/relationships/hyperlink" Target="https://www.ilyoseoul.co.kr/news/articleView.html?idxno=491423" TargetMode="External"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4.xml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2147483648" y="2147483648"/>
            <a:ext cx="2147483648" cy="1022350016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775700"/>
            <a:ext cx="15887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839200"/>
            <a:ext cx="158877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1022350016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22400"/>
            <a:ext cx="15887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85900"/>
            <a:ext cx="158877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47500" y="8280400"/>
            <a:ext cx="5321300" cy="419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강채윤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김지현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김범석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손유빈</a:t>
            </a:r>
            <a:endParaRPr lang="en-US" sz="24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6500" y="8318500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000">
                <a:latin typeface="+mj-ea"/>
                <a:ea typeface="+mj-ea"/>
              </a:rPr>
              <a:t>성남 하이미디어 아카데미 </a:t>
            </a:r>
            <a:r>
              <a:rPr lang="en-US" altLang="ko-KR" sz="2000">
                <a:latin typeface="+mj-ea"/>
                <a:ea typeface="+mj-ea"/>
              </a:rPr>
              <a:t>Ecommerce 7</a:t>
            </a:r>
            <a:r>
              <a:rPr lang="ko-KR" altLang="en-US" sz="2000">
                <a:latin typeface="+mj-ea"/>
                <a:ea typeface="+mj-ea"/>
              </a:rPr>
              <a:t>기 </a:t>
            </a:r>
            <a:r>
              <a:rPr lang="en-US" altLang="ko-KR" sz="2000">
                <a:latin typeface="+mj-ea"/>
                <a:ea typeface="+mj-ea"/>
              </a:rPr>
              <a:t>- [TEAM] Jupiter</a:t>
            </a:r>
            <a:endParaRPr lang="en-US" sz="20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00250" y="4419600"/>
            <a:ext cx="14300200" cy="1955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3600">
                <a:latin typeface="+mj-ea"/>
                <a:ea typeface="+mj-ea"/>
              </a:rPr>
              <a:t>(</a:t>
            </a:r>
            <a:r>
              <a:rPr lang="ko-KR" altLang="en-US" sz="3600">
                <a:latin typeface="+mj-ea"/>
                <a:ea typeface="+mj-ea"/>
              </a:rPr>
              <a:t>유기동물 입양</a:t>
            </a:r>
            <a:r>
              <a:rPr lang="en-US" altLang="ko-KR" sz="3600">
                <a:latin typeface="+mj-ea"/>
                <a:ea typeface="+mj-ea"/>
              </a:rPr>
              <a:t>, </a:t>
            </a:r>
            <a:r>
              <a:rPr lang="ko-KR" altLang="en-US" sz="3600">
                <a:latin typeface="+mj-ea"/>
                <a:ea typeface="+mj-ea"/>
              </a:rPr>
              <a:t>커뮤니티 및 애완동물 용품 판매</a:t>
            </a:r>
            <a:r>
              <a:rPr lang="en-US" altLang="ko-KR" sz="3600">
                <a:latin typeface="+mj-ea"/>
                <a:ea typeface="+mj-ea"/>
              </a:rPr>
              <a:t>)</a:t>
            </a:r>
            <a:endParaRPr lang="ko-KR" sz="3600" b="0" i="0" u="none" strike="noStrike">
              <a:solidFill>
                <a:srgbClr val="a3c469"/>
              </a:solidFill>
              <a:latin typeface="+mj-ea"/>
              <a:ea typeface="+mj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32100" y="3365500"/>
            <a:ext cx="126111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7200" b="0" i="0" u="none" strike="noStrike">
                <a:solidFill>
                  <a:srgbClr val="3e372e"/>
                </a:solidFill>
                <a:latin typeface="+mj-ea"/>
                <a:ea typeface="+mj-ea"/>
              </a:rPr>
              <a:t>행복한 발걸음</a:t>
            </a:r>
            <a:endParaRPr lang="ko-KR" sz="72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4600" y="787400"/>
            <a:ext cx="158115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en-US" sz="1800" b="0" i="0" u="none" strike="noStrike" spc="2400">
              <a:solidFill>
                <a:srgbClr val="b3a593"/>
              </a:solidFill>
              <a:latin typeface="+mj-ea"/>
              <a:ea typeface="+mj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76226" y="1940374"/>
            <a:ext cx="3000794" cy="3000794"/>
          </a:xfrm>
          <a:prstGeom prst="rect">
            <a:avLst/>
          </a:prstGeom>
        </p:spPr>
      </p:pic>
      <p:sp>
        <p:nvSpPr>
          <p:cNvPr id="20" name="TextBox 10"/>
          <p:cNvSpPr txBox="1"/>
          <p:nvPr/>
        </p:nvSpPr>
        <p:spPr>
          <a:xfrm>
            <a:off x="6669297" y="829609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3600" b="0" i="0" u="none" strike="noStrike">
                <a:solidFill>
                  <a:srgbClr val="3e372e"/>
                </a:solidFill>
                <a:latin typeface="+mj-ea"/>
                <a:ea typeface="+mj-ea"/>
              </a:rPr>
              <a:t> Main project : Happy Steps </a:t>
            </a:r>
            <a:endParaRPr lang="en-US" sz="36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2147483648" y="2147483648"/>
            <a:ext cx="2147483648" cy="1022350016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775700"/>
            <a:ext cx="15887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839200"/>
            <a:ext cx="158877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1022350016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22400"/>
            <a:ext cx="15887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85900"/>
            <a:ext cx="158877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47500" y="8280400"/>
            <a:ext cx="5321300" cy="419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강채윤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김지현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김범석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손유빈</a:t>
            </a:r>
            <a:endParaRPr lang="en-US" sz="24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6500" y="8318500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000">
                <a:latin typeface="+mj-ea"/>
                <a:ea typeface="+mj-ea"/>
              </a:rPr>
              <a:t>성남 하이미디어 아카데미 </a:t>
            </a:r>
            <a:r>
              <a:rPr lang="en-US" altLang="ko-KR" sz="2000">
                <a:latin typeface="+mj-ea"/>
                <a:ea typeface="+mj-ea"/>
              </a:rPr>
              <a:t>Ecommerce 7</a:t>
            </a:r>
            <a:r>
              <a:rPr lang="ko-KR" altLang="en-US" sz="2000">
                <a:latin typeface="+mj-ea"/>
                <a:ea typeface="+mj-ea"/>
              </a:rPr>
              <a:t>기 </a:t>
            </a:r>
            <a:r>
              <a:rPr lang="en-US" altLang="ko-KR" sz="2000">
                <a:latin typeface="+mj-ea"/>
                <a:ea typeface="+mj-ea"/>
              </a:rPr>
              <a:t>- [TEAM] Jupiter</a:t>
            </a:r>
            <a:endParaRPr lang="en-US" sz="20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32100" y="3365500"/>
            <a:ext cx="126111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7200" b="0" i="0" u="none" strike="noStrike">
                <a:solidFill>
                  <a:srgbClr val="3e372e"/>
                </a:solidFill>
                <a:latin typeface="+mj-ea"/>
                <a:ea typeface="+mj-ea"/>
              </a:rPr>
              <a:t>WEB - FRONT </a:t>
            </a:r>
            <a:r>
              <a:rPr lang="ko-KR" altLang="en-US" sz="7200" b="0" i="0" u="none" strike="noStrike">
                <a:solidFill>
                  <a:srgbClr val="3e372e"/>
                </a:solidFill>
                <a:latin typeface="+mj-ea"/>
                <a:ea typeface="+mj-ea"/>
              </a:rPr>
              <a:t>소개</a:t>
            </a:r>
            <a:endParaRPr lang="ko-KR" altLang="en-US" sz="72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4600" y="787400"/>
            <a:ext cx="158115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en-US" sz="1800" b="0" i="0" u="none" strike="noStrike" spc="2400">
              <a:solidFill>
                <a:srgbClr val="b3a593"/>
              </a:solidFill>
              <a:latin typeface="+mj-ea"/>
              <a:ea typeface="+mj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20128" y="80628"/>
            <a:ext cx="1304764" cy="1304764"/>
          </a:xfrm>
          <a:prstGeom prst="rect">
            <a:avLst/>
          </a:prstGeom>
        </p:spPr>
      </p:pic>
      <p:sp>
        <p:nvSpPr>
          <p:cNvPr id="20" name="TextBox 10"/>
          <p:cNvSpPr txBox="1"/>
          <p:nvPr/>
        </p:nvSpPr>
        <p:spPr>
          <a:xfrm>
            <a:off x="6669297" y="829609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3600" b="0" i="0" u="none" strike="noStrike">
                <a:solidFill>
                  <a:srgbClr val="3e372e"/>
                </a:solidFill>
                <a:latin typeface="+mj-ea"/>
                <a:ea typeface="+mj-ea"/>
              </a:rPr>
              <a:t> Main project : Happy Steps </a:t>
            </a:r>
            <a:endParaRPr lang="en-US" sz="36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682572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경과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(WEB-FRONT) /</a:t>
            </a: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메인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graphicFrame>
        <p:nvGraphicFramePr>
          <p:cNvPr id="9" name="Group 662"/>
          <p:cNvGraphicFramePr>
            <a:graphicFrameLocks noGrp="1"/>
          </p:cNvGraphicFramePr>
          <p:nvPr/>
        </p:nvGraphicFramePr>
        <p:xfrm>
          <a:off x="9350737" y="589996"/>
          <a:ext cx="6697027" cy="9004114"/>
        </p:xfrm>
        <a:graphic>
          <a:graphicData uri="http://schemas.openxmlformats.org/drawingml/2006/table">
            <a:tbl>
              <a:tblGrid>
                <a:gridCol w="853021"/>
                <a:gridCol w="5844006"/>
              </a:tblGrid>
              <a:tr h="1246857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Description ]</a:t>
                      </a:r>
                      <a:endParaRPr lang="en-US" altLang="ko-KR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938962">
                <a:tc gridSpan="2">
                  <a:txBody>
                    <a:bodyPr vert="horz" lIns="44308" tIns="0" rIns="0" bIns="0" anchor="ctr" anchorCtr="0"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0" i="1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/>
                        </a:rPr>
                        <a:t>메인</a:t>
                      </a:r>
                      <a:endParaRPr lang="en-US" altLang="ko-KR" sz="2600" b="0" i="1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246857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Definition ]</a:t>
                      </a: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246857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NO</a:t>
                      </a:r>
                      <a:endParaRPr lang="en-US" altLang="ko-KR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6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Description</a:t>
                      </a:r>
                      <a:endParaRPr lang="en-US" altLang="ko-KR" sz="26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441527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1</a:t>
                      </a:r>
                      <a:endParaRPr lang="en-US" altLang="ko-KR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마이페이지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고객센터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소개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쇼핑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커뮤니티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입양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후원등으로 접근 가능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41527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2</a:t>
                      </a:r>
                      <a:endParaRPr lang="en-US" altLang="ko-KR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입양관련 카테고리 클릭시 페이지 이동 및 공고 보러가기로 페이지 이동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41527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3</a:t>
                      </a:r>
                      <a:endParaRPr lang="en-US" altLang="ko-KR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홈페이지 관련 정보를 하단에 표시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5507596" y="904193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01954" y="15531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5108" y="1255068"/>
            <a:ext cx="6336704" cy="8388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en-US" sz="1800" b="0" i="0" u="none" strike="noStrike">
                <a:solidFill>
                  <a:srgbClr val="3E372E"/>
                </a:solidFill>
                <a:latin typeface="+mj-ea"/>
                <a:ea typeface="+mj-ea"/>
              </a:rPr>
              <a:t>11</a:t>
            </a:r>
          </a:p>
        </p:txBody>
      </p:sp>
      <p:graphicFrame>
        <p:nvGraphicFramePr>
          <p:cNvPr id="15" name="Group 662"/>
          <p:cNvGraphicFramePr>
            <a:graphicFrameLocks noGrp="1"/>
          </p:cNvGraphicFramePr>
          <p:nvPr/>
        </p:nvGraphicFramePr>
        <p:xfrm>
          <a:off x="9077505" y="419100"/>
          <a:ext cx="7148246" cy="9334502"/>
        </p:xfrm>
        <a:graphic>
          <a:graphicData uri="http://schemas.openxmlformats.org/drawingml/2006/table">
            <a:tbl>
              <a:tblPr/>
              <a:tblGrid>
                <a:gridCol w="729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8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6507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4036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0" i="1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/>
                        </a:rPr>
                        <a:t>로그인</a:t>
                      </a:r>
                      <a:endParaRPr lang="en-US" altLang="ko-KR" sz="2600" b="0" i="1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6507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65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6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06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아이디 찾기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비밀번호 찾기 클릭 시 페이지 이동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7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로그인 버튼 클릭 시 로그인 시도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921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회원 가입 버튼 클릭 시 서비스 이용 약관 동의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634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/>
                        <a:t>아이디 저장하기 체크 시 쿠키에 아이디 저장</a:t>
                      </a:r>
                      <a:endParaRPr lang="en-US" altLang="ko-KR" sz="24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1052" y="462980"/>
            <a:ext cx="7668852" cy="9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74F00-2F62-090F-55FD-38C12153D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8034633-B903-899E-B708-F4E9F5A90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0BAFD20-B636-D8C7-2112-2C28C167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51E6CD8-020A-805F-ECF9-BD92E9878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06D800F-17A4-577D-AF34-C1106927E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1CE84C7-8501-FDBE-422B-245AAEA11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24ED8D8-F67F-3335-EB7F-894CA0B8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B65BC02-32ED-732F-98E5-6BF655F7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A1B14D0-1A7E-6247-9792-C4A3C4D1D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F2CF461F-24FC-1B85-DD20-F0C56380ED16}"/>
              </a:ext>
            </a:extLst>
          </p:cNvPr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3E372E"/>
                </a:solidFill>
                <a:latin typeface="+mn-ea"/>
              </a:rPr>
              <a:t>12</a:t>
            </a:r>
            <a:endParaRPr lang="en-US" sz="1800" b="0" i="0" u="none" strike="noStrike" dirty="0">
              <a:solidFill>
                <a:srgbClr val="3E372E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3ED2C63-C7F7-5169-8C61-5C544E73A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508000"/>
            <a:ext cx="8216900" cy="9247710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6E7E3761-91D7-8626-1358-A0C299CA1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209870"/>
              </p:ext>
            </p:extLst>
          </p:nvPr>
        </p:nvGraphicFramePr>
        <p:xfrm>
          <a:off x="9573481" y="1612900"/>
          <a:ext cx="6517419" cy="7721599"/>
        </p:xfrm>
        <a:graphic>
          <a:graphicData uri="http://schemas.openxmlformats.org/drawingml/2006/table">
            <a:tbl>
              <a:tblPr/>
              <a:tblGrid>
                <a:gridCol w="66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2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955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74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0" i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서비스 이용 약관 동의</a:t>
                      </a:r>
                      <a:endParaRPr lang="en-US" altLang="ko-KR" sz="2600" b="0" i="1" dirty="0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955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955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55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다음 버튼 클릭 시 필수 약관이 모두 체크되었는지 확인하고 회원 가입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45C2BE86-6EAB-4934-CD45-83D8EE5DB38C}"/>
              </a:ext>
            </a:extLst>
          </p:cNvPr>
          <p:cNvSpPr/>
          <p:nvPr/>
        </p:nvSpPr>
        <p:spPr>
          <a:xfrm>
            <a:off x="5474854" y="74000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9688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3E372E"/>
                </a:solidFill>
                <a:latin typeface="+mn-ea"/>
              </a:rPr>
              <a:t>13</a:t>
            </a:r>
            <a:endParaRPr lang="en-US" sz="1800" b="0" i="0" u="none" strike="noStrike" dirty="0">
              <a:solidFill>
                <a:srgbClr val="3E372E"/>
              </a:solidFill>
              <a:latin typeface="+mn-ea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0B7A879-CFC0-9D71-6441-93A101026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018" y="510876"/>
            <a:ext cx="7975601" cy="9201748"/>
          </a:xfrm>
          <a:prstGeom prst="rect">
            <a:avLst/>
          </a:prstGeom>
        </p:spPr>
      </p:pic>
      <p:graphicFrame>
        <p:nvGraphicFramePr>
          <p:cNvPr id="38" name="Group 662">
            <a:extLst>
              <a:ext uri="{FF2B5EF4-FFF2-40B4-BE49-F238E27FC236}">
                <a16:creationId xmlns:a16="http://schemas.microsoft.com/office/drawing/2014/main" id="{681F4B58-BD0C-1641-BA16-79EC5A3E6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629744"/>
              </p:ext>
            </p:extLst>
          </p:nvPr>
        </p:nvGraphicFramePr>
        <p:xfrm>
          <a:off x="9601200" y="647701"/>
          <a:ext cx="6489700" cy="9089053"/>
        </p:xfrm>
        <a:graphic>
          <a:graphicData uri="http://schemas.openxmlformats.org/drawingml/2006/table">
            <a:tbl>
              <a:tblPr/>
              <a:tblGrid>
                <a:gridCol w="66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7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23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회원 가입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5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/>
                        <a:t>아이디 입력 칸에 값 입력 시 </a:t>
                      </a:r>
                      <a:r>
                        <a:rPr lang="en-US" altLang="ko-KR" sz="2000"/>
                        <a:t>DB</a:t>
                      </a:r>
                      <a:r>
                        <a:rPr lang="ko-KR" altLang="en-US" sz="2000"/>
                        <a:t>상에 해당 아이디가 있는지 확인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/>
                        <a:t>암호와 암호 재확인 칸에 값 입력 시 두 개의 값이 같은지 확인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/>
                        <a:t>우편번호 찾기 버튼 클릭 시 다음 우편번호 팝업 창 호출</a:t>
                      </a:r>
                      <a:endParaRPr lang="ko-KR" altLang="en-US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46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2000" dirty="0"/>
                        <a:t>회원 가입 버튼 클릭 시 필수 값들이 입력되어 있는지 확인하고 회원 가입 시도</a:t>
                      </a:r>
                      <a:endParaRPr lang="en-US" altLang="ko-KR" sz="20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2000" dirty="0"/>
                        <a:t>비밀번호는 특수문자</a:t>
                      </a:r>
                      <a:r>
                        <a:rPr lang="en-US" altLang="ko-KR" sz="2000" dirty="0"/>
                        <a:t>(!, @, #, $, %) </a:t>
                      </a:r>
                      <a:r>
                        <a:rPr lang="ko-KR" altLang="en-US" sz="2000" dirty="0"/>
                        <a:t>포함 여부까지 확인</a:t>
                      </a:r>
                      <a:endParaRPr lang="en-US" altLang="ko-KR" sz="2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dirty="0"/>
                        <a:t>회원 가입 시 비밀번호는 해시 암호화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성명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연락처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주소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이메일 등은 </a:t>
                      </a:r>
                      <a:r>
                        <a:rPr lang="ko-KR" altLang="en-US" sz="2000" dirty="0" err="1"/>
                        <a:t>대칭키</a:t>
                      </a:r>
                      <a:r>
                        <a:rPr lang="ko-KR" altLang="en-US" sz="2000" dirty="0"/>
                        <a:t> 암호화해서 </a:t>
                      </a:r>
                      <a:r>
                        <a:rPr lang="en-US" altLang="ko-KR" sz="2000" dirty="0"/>
                        <a:t>insert</a:t>
                      </a:r>
                      <a:endParaRPr lang="ko-KR" altLang="en-US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564398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endParaRPr lang="en-US" altLang="ko-KR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2000" dirty="0"/>
                        <a:t>반려동물유무 확인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마케팅수신동의여부 확인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605288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1FB2B2F9-F007-D1D5-BD94-49FD0F26B031}"/>
              </a:ext>
            </a:extLst>
          </p:cNvPr>
          <p:cNvSpPr/>
          <p:nvPr/>
        </p:nvSpPr>
        <p:spPr>
          <a:xfrm>
            <a:off x="4685941" y="294962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0E37EAD-3639-8760-B909-C1210A3F31C5}"/>
              </a:ext>
            </a:extLst>
          </p:cNvPr>
          <p:cNvSpPr/>
          <p:nvPr/>
        </p:nvSpPr>
        <p:spPr>
          <a:xfrm>
            <a:off x="4693130" y="374349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2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C7B4A5F-30CD-2E08-122F-6D8604C5F8A6}"/>
              </a:ext>
            </a:extLst>
          </p:cNvPr>
          <p:cNvSpPr/>
          <p:nvPr/>
        </p:nvSpPr>
        <p:spPr>
          <a:xfrm>
            <a:off x="6019800" y="45781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3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5659BCE-A7B1-ED05-30D6-03CAC7C33422}"/>
              </a:ext>
            </a:extLst>
          </p:cNvPr>
          <p:cNvSpPr/>
          <p:nvPr/>
        </p:nvSpPr>
        <p:spPr>
          <a:xfrm>
            <a:off x="1690418" y="565797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4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38" name="Group 662"/>
          <p:cNvGraphicFramePr>
            <a:graphicFrameLocks noGrp="1"/>
          </p:cNvGraphicFramePr>
          <p:nvPr/>
        </p:nvGraphicFramePr>
        <p:xfrm>
          <a:off x="9601200" y="647701"/>
          <a:ext cx="6489700" cy="9064922"/>
        </p:xfrm>
        <a:graphic>
          <a:graphicData uri="http://schemas.openxmlformats.org/drawingml/2006/table">
            <a:tbl>
              <a:tblGrid>
                <a:gridCol w="662213"/>
                <a:gridCol w="5827487"/>
              </a:tblGrid>
              <a:tr h="896534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130231">
                <a:tc gridSpan="2">
                  <a:txBody>
                    <a:bodyPr vert="horz" lIns="44308" tIns="0" rIns="0" bIns="0" anchor="ctr" anchorCtr="0"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아이디 찾기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896534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896534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  <a:endParaRPr lang="en-US" altLang="ko-KR" sz="20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245089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000"/>
                        <a:t>아이디 찾기 버튼 클릭 시 입력한 이름과 이메일을 가지고 아이디 찾기 결과 페이지로 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42591" y="444500"/>
            <a:ext cx="7995009" cy="9280033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6705600" y="705244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7EBB6-1B67-3209-4CE2-E2C08F658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D19A5C-F9D9-3895-8C74-3FA54ECD6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5D41BB5-70ED-03DC-72B4-55B4991B2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6B9E766-23A4-2182-EB0F-22A9E64F9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9A70687-39BD-2632-6705-1917CFC2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FDEDC1F-1DFC-150C-F970-75EDEB66C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A8E69C8-691A-0C28-0F38-2C925B7D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B15F30A-5608-3E36-8367-1E82FF817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4E42C59-19E9-620F-06AD-A54BEE8B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10564EF-515F-DF0D-DCBE-B8F468DF5D6D}"/>
              </a:ext>
            </a:extLst>
          </p:cNvPr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3E372E"/>
                </a:solidFill>
                <a:latin typeface="+mj-ea"/>
                <a:ea typeface="+mj-ea"/>
              </a:rPr>
              <a:t>13</a:t>
            </a:r>
            <a:endParaRPr lang="en-US" sz="18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graphicFrame>
        <p:nvGraphicFramePr>
          <p:cNvPr id="38" name="Group 662">
            <a:extLst>
              <a:ext uri="{FF2B5EF4-FFF2-40B4-BE49-F238E27FC236}">
                <a16:creationId xmlns:a16="http://schemas.microsoft.com/office/drawing/2014/main" id="{2C532BB1-BBAD-2380-A0A8-D60A2905C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047272"/>
              </p:ext>
            </p:extLst>
          </p:nvPr>
        </p:nvGraphicFramePr>
        <p:xfrm>
          <a:off x="9601200" y="647701"/>
          <a:ext cx="6489700" cy="9064922"/>
        </p:xfrm>
        <a:graphic>
          <a:graphicData uri="http://schemas.openxmlformats.org/drawingml/2006/table">
            <a:tbl>
              <a:tblPr/>
              <a:tblGrid>
                <a:gridCol w="66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7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23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아이디 찾기 결과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5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83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아이디 찾기 결과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입력한 이름과 이메일에 맞는 아이디를 앞에 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4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자리를 제외하고 </a:t>
                      </a:r>
                      <a:r>
                        <a:rPr kumimoji="0" lang="ko-KR" alt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마스킹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처리하여 출력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83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로그인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로그인 페이지로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152196"/>
                  </a:ext>
                </a:extLst>
              </a:tr>
              <a:tr h="17483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비밀번호 찾기 페이지로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279370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4903D395-A2AA-BAA6-58C5-61582390C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159" y="800100"/>
            <a:ext cx="7357641" cy="8877300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2D336ECF-D63B-75EF-F4F0-37D86B366C07}"/>
              </a:ext>
            </a:extLst>
          </p:cNvPr>
          <p:cNvSpPr/>
          <p:nvPr/>
        </p:nvSpPr>
        <p:spPr>
          <a:xfrm>
            <a:off x="3657600" y="44357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B766CC-9ADE-D06C-F1A2-047CB462F0AF}"/>
              </a:ext>
            </a:extLst>
          </p:cNvPr>
          <p:cNvSpPr/>
          <p:nvPr/>
        </p:nvSpPr>
        <p:spPr>
          <a:xfrm>
            <a:off x="5257800" y="597834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2410E7-F774-6AF9-3B6E-848DE431C11B}"/>
              </a:ext>
            </a:extLst>
          </p:cNvPr>
          <p:cNvSpPr/>
          <p:nvPr/>
        </p:nvSpPr>
        <p:spPr>
          <a:xfrm>
            <a:off x="5599546" y="742573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0710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D3480-BEB1-5646-28DA-497CE69A3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0E65F35-137F-ABED-E972-0900319B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06D7C0F-E2F7-DBB0-AFF5-ECE640AE7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0BC094C-3E8C-F345-06D4-741F4B81E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7E1A319-11AA-ECDE-8A67-672485879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8FF7A0C-1BF7-6AD7-0B15-23F26E48B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4292361-151E-DE36-FA60-8909C442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37B97DC-7838-77C5-F6AD-8FF67FCBC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D2DFD9A-94B9-D886-7F83-D273135F9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C5C36B-5AEF-9366-DB6C-199CAC40E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736" y="870662"/>
            <a:ext cx="7673163" cy="8908338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29AECE38-89E2-9448-1911-7C63683D3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930498"/>
              </p:ext>
            </p:extLst>
          </p:nvPr>
        </p:nvGraphicFramePr>
        <p:xfrm>
          <a:off x="9452492" y="780869"/>
          <a:ext cx="6397108" cy="8706030"/>
        </p:xfrm>
        <a:graphic>
          <a:graphicData uri="http://schemas.openxmlformats.org/drawingml/2006/table">
            <a:tbl>
              <a:tblPr/>
              <a:tblGrid>
                <a:gridCol w="652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4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983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249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 찾기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983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98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12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입력한 아이디와 이름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이메일이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상에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있으면 비밀번호 변경 페이지로 이동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85EAB445-F4B9-B2C9-F49F-B91CD629BD21}"/>
              </a:ext>
            </a:extLst>
          </p:cNvPr>
          <p:cNvSpPr/>
          <p:nvPr/>
        </p:nvSpPr>
        <p:spPr>
          <a:xfrm>
            <a:off x="6477000" y="71154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54212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18031-0212-6B7C-42AF-D43D8DAB3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C5EAE36-8AC9-7ED6-9163-2B2F538B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4C453C7-0C93-6C92-D9E3-4E1D442D3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7E7C95C-91BE-F521-E2E5-C0B8F70FE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E4AA4A0-EB30-4A83-56D8-A2BCC7E80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F1FAF56-547D-F564-D28A-F2F60C4F9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1D3FBFA-9BA9-6275-33C0-9739EAFE4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07B7F32-C7BC-FC02-C3C3-712636942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2C471C4-F03A-390B-96AC-0642A490B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7" name="Group 662">
            <a:extLst>
              <a:ext uri="{FF2B5EF4-FFF2-40B4-BE49-F238E27FC236}">
                <a16:creationId xmlns:a16="http://schemas.microsoft.com/office/drawing/2014/main" id="{D762F419-0336-349E-DAD1-59C86C5F8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1993"/>
              </p:ext>
            </p:extLst>
          </p:nvPr>
        </p:nvGraphicFramePr>
        <p:xfrm>
          <a:off x="9664123" y="767650"/>
          <a:ext cx="6642677" cy="8871650"/>
        </p:xfrm>
        <a:graphic>
          <a:graphicData uri="http://schemas.openxmlformats.org/drawingml/2006/table">
            <a:tbl>
              <a:tblPr/>
              <a:tblGrid>
                <a:gridCol w="677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마이페이지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해당하는 메뉴들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개인정보 변경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변경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구매이력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문의이력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회원탈퇴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)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 페이지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694B33A9-7B41-A0C0-C1D7-87C0293AB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579931"/>
            <a:ext cx="7569200" cy="9199069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8C761C21-6C89-C037-1CDB-96544ABCB57F}"/>
              </a:ext>
            </a:extLst>
          </p:cNvPr>
          <p:cNvSpPr/>
          <p:nvPr/>
        </p:nvSpPr>
        <p:spPr>
          <a:xfrm>
            <a:off x="819727" y="27813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7887427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/>
          <p:cNvGraphicFramePr>
            <a:graphicFrameLocks noGrp="1"/>
          </p:cNvGraphicFramePr>
          <p:nvPr/>
        </p:nvGraphicFramePr>
        <p:xfrm>
          <a:off x="9448800" y="767650"/>
          <a:ext cx="6477000" cy="8871650"/>
        </p:xfrm>
        <a:graphic>
          <a:graphicData uri="http://schemas.openxmlformats.org/drawingml/2006/table">
            <a:tbl>
              <a:tblGrid>
                <a:gridCol w="660917"/>
                <a:gridCol w="5816083"/>
              </a:tblGrid>
              <a:tr h="998476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[ Description ]</a:t>
                      </a: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258748">
                <a:tc gridSpan="2">
                  <a:txBody>
                    <a:bodyPr vert="horz" lIns="44308" tIns="0" rIns="0" bIns="0" anchor="ctr" anchorCtr="0"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400" b="0" i="1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/>
                        </a:rPr>
                        <a:t>개인정보변경</a:t>
                      </a:r>
                      <a:endParaRPr lang="en-US" altLang="ko-KR" sz="2400" b="0" i="1">
                        <a:solidFill>
                          <a:srgbClr val="ff0000"/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998476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[ Definition ]</a:t>
                      </a: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98476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NO</a:t>
                      </a: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Description</a:t>
                      </a:r>
                      <a:endParaRPr lang="en-US" altLang="ko-KR" sz="24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617474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  <a:p>
                      <a:pPr algn="ctr">
                        <a:defRPr/>
                      </a:pP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  <a:p>
                      <a:pPr algn="ctr">
                        <a:defRPr/>
                      </a:pP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  <a:p>
                      <a:pPr algn="ctr">
                        <a:defRPr/>
                      </a:pP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1</a:t>
                      </a: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2</a:t>
                      </a: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3</a:t>
                      </a: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4</a:t>
                      </a: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marL="0" marR="0" indent="0" algn="l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2800" b="0" i="0" u="none" strike="noStrike" kern="1200" cap="none" spc="0" normalizeH="0" baseline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/>
                        </a:rPr>
                        <a:t>닉네임변경</a:t>
                      </a:r>
                      <a:endParaRPr kumimoji="0" lang="ko-KR" altLang="en-US" sz="2800" b="0" i="0" u="none" strike="noStrike" kern="1200" cap="none" spc="0" normalizeH="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/>
                      </a:endParaRPr>
                    </a:p>
                    <a:p>
                      <a:pPr marL="0" marR="0" indent="0" algn="l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2800" b="0" i="0" u="none" strike="noStrike" kern="1200" cap="none" spc="0" normalizeH="0" baseline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/>
                        </a:rPr>
                        <a:t>아이디변경</a:t>
                      </a:r>
                      <a:endParaRPr kumimoji="0" lang="ko-KR" altLang="en-US" sz="2800" b="0" i="0" u="none" strike="noStrike" kern="1200" cap="none" spc="0" normalizeH="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/>
                      </a:endParaRPr>
                    </a:p>
                    <a:p>
                      <a:pPr marL="0" marR="0" indent="0" algn="l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2800" b="0" i="0" u="none" strike="noStrike" kern="1200" cap="none" spc="0" normalizeH="0" baseline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/>
                        </a:rPr>
                        <a:t>이메일변경</a:t>
                      </a:r>
                      <a:endParaRPr kumimoji="0" lang="ko-KR" altLang="en-US" sz="2800" b="0" i="0" u="none" strike="noStrike" kern="1200" cap="none" spc="0" normalizeH="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/>
                      </a:endParaRPr>
                    </a:p>
                    <a:p>
                      <a:pPr marL="0" marR="0" indent="0" algn="l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2800" b="0" i="0" u="none" strike="noStrike" kern="1200" cap="none" spc="0" normalizeH="0" baseline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/>
                        </a:rPr>
                        <a:t>연락처변경</a:t>
                      </a:r>
                      <a:endParaRPr kumimoji="0" lang="ko-KR" altLang="en-US" sz="2800" b="0" i="0" u="none" strike="noStrike" kern="1200" cap="none" spc="0" normalizeH="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/>
                      </a:endParaRPr>
                    </a:p>
                    <a:p>
                      <a:pPr marL="0" marR="0" indent="0" algn="l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2800" b="0" i="0" u="none" strike="noStrike" kern="1200" cap="none" spc="0" normalizeH="0" baseline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/>
                        </a:rPr>
                        <a:t>주소변경</a:t>
                      </a:r>
                      <a:endParaRPr kumimoji="0" lang="ko-KR" altLang="en-US" sz="2800" b="0" i="0" u="none" strike="noStrike" kern="1200" cap="none" spc="0" normalizeH="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/>
                      </a:endParaRPr>
                    </a:p>
                    <a:p>
                      <a:pPr marL="0" marR="0" indent="0" algn="l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800" kern="120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반려동물 보유변경</a:t>
                      </a:r>
                      <a:endParaRPr lang="ko-KR" altLang="en-US" sz="2800" kern="120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indent="0" algn="l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800" kern="120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마케팅 수신 동의 변경</a:t>
                      </a:r>
                      <a:endParaRPr kumimoji="0" lang="en-US" altLang="ko-KR" sz="2800" b="0" i="0" u="none" strike="noStrike" kern="1200" cap="none" spc="0" normalizeH="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25" name="그룹 24"/>
          <p:cNvGrpSpPr/>
          <p:nvPr/>
        </p:nvGrpSpPr>
        <p:grpSpPr>
          <a:xfrm rot="0">
            <a:off x="619079" y="682132"/>
            <a:ext cx="8216993" cy="5036859"/>
            <a:chOff x="619079" y="682132"/>
            <a:chExt cx="8216993" cy="5036859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19079" y="682132"/>
              <a:ext cx="8216993" cy="5036859"/>
            </a:xfrm>
            <a:prstGeom prst="rect">
              <a:avLst/>
            </a:prstGeom>
          </p:spPr>
        </p:pic>
        <p:sp>
          <p:nvSpPr>
            <p:cNvPr id="27" name="타원 26"/>
            <p:cNvSpPr/>
            <p:nvPr/>
          </p:nvSpPr>
          <p:spPr>
            <a:xfrm>
              <a:off x="3810000" y="3467100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  <a:latin typeface="+mj-ea"/>
                  <a:ea typeface="+mj-ea"/>
                </a:rPr>
                <a:t>1</a:t>
              </a:r>
              <a:endParaRPr lang="ko-KR" altLang="en-US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7162800" y="3883314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  <a:latin typeface="+mj-ea"/>
                  <a:ea typeface="+mj-ea"/>
                </a:rPr>
                <a:t>2</a:t>
              </a:r>
              <a:endParaRPr lang="ko-KR" altLang="en-US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4846204" y="4210339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  <a:latin typeface="+mj-ea"/>
                  <a:ea typeface="+mj-ea"/>
                </a:rPr>
                <a:t>3</a:t>
              </a:r>
              <a:endParaRPr lang="ko-KR" altLang="en-US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3479075" y="4575867"/>
              <a:ext cx="293914" cy="25085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  <a:latin typeface="+mj-ea"/>
                  <a:ea typeface="+mj-ea"/>
                </a:rPr>
                <a:t>4</a:t>
              </a:r>
              <a:endParaRPr lang="ko-KR" altLang="en-US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36020" y="9249510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ea"/>
                <a:ea typeface="+mj-ea"/>
              </a:rPr>
              <a:t>출처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국회도서관</a:t>
            </a: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84300" y="1875191"/>
            <a:ext cx="746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latin typeface="+mj-ea"/>
                <a:ea typeface="+mj-ea"/>
              </a:rPr>
              <a:t>&lt; </a:t>
            </a:r>
            <a:r>
              <a:rPr lang="ko-KR" altLang="en-US" sz="4000" b="1">
                <a:latin typeface="+mj-ea"/>
                <a:ea typeface="+mj-ea"/>
              </a:rPr>
              <a:t>반려동물 양육 가구 증가</a:t>
            </a:r>
            <a:r>
              <a:rPr lang="en-US" altLang="ko-KR" sz="4000" b="1">
                <a:latin typeface="+mj-ea"/>
                <a:ea typeface="+mj-ea"/>
              </a:rPr>
              <a:t>&gt;</a:t>
            </a:r>
            <a:endParaRPr lang="ko-KR" altLang="en-US" sz="4000" b="1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84300" y="3467100"/>
            <a:ext cx="7467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>
                <a:latin typeface="+mj-ea"/>
                <a:ea typeface="+mj-ea"/>
              </a:rPr>
              <a:t>- </a:t>
            </a:r>
            <a:r>
              <a:rPr lang="ko-KR" altLang="en-US" sz="2500">
                <a:latin typeface="+mj-ea"/>
                <a:ea typeface="+mj-ea"/>
              </a:rPr>
              <a:t>반려동물 양육 가구 비율은 </a:t>
            </a:r>
            <a:r>
              <a:rPr lang="en-US" altLang="ko-KR" sz="2500">
                <a:latin typeface="+mj-ea"/>
                <a:ea typeface="+mj-ea"/>
              </a:rPr>
              <a:t>2010</a:t>
            </a:r>
            <a:r>
              <a:rPr lang="ko-KR" altLang="en-US" sz="2500">
                <a:latin typeface="+mj-ea"/>
                <a:ea typeface="+mj-ea"/>
              </a:rPr>
              <a:t>년 </a:t>
            </a:r>
            <a:r>
              <a:rPr lang="en-US" altLang="ko-KR" sz="2500">
                <a:latin typeface="+mj-ea"/>
                <a:ea typeface="+mj-ea"/>
              </a:rPr>
              <a:t>17.4%</a:t>
            </a:r>
            <a:r>
              <a:rPr lang="ko-KR" altLang="en-US" sz="2500">
                <a:latin typeface="+mj-ea"/>
                <a:ea typeface="+mj-ea"/>
              </a:rPr>
              <a:t>에서 </a:t>
            </a:r>
            <a:r>
              <a:rPr lang="en-US" altLang="ko-KR" sz="2500">
                <a:latin typeface="+mj-ea"/>
                <a:ea typeface="+mj-ea"/>
              </a:rPr>
              <a:t>2022</a:t>
            </a:r>
            <a:r>
              <a:rPr lang="ko-KR" altLang="en-US" sz="2500">
                <a:latin typeface="+mj-ea"/>
                <a:ea typeface="+mj-ea"/>
              </a:rPr>
              <a:t>년 </a:t>
            </a:r>
            <a:r>
              <a:rPr lang="en-US" altLang="ko-KR" sz="2500">
                <a:latin typeface="+mj-ea"/>
                <a:ea typeface="+mj-ea"/>
              </a:rPr>
              <a:t>25.4%</a:t>
            </a:r>
            <a:r>
              <a:rPr lang="ko-KR" altLang="en-US" sz="2500">
                <a:latin typeface="+mj-ea"/>
                <a:ea typeface="+mj-ea"/>
              </a:rPr>
              <a:t>로 증가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50191" y="5277721"/>
            <a:ext cx="7467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>
                <a:latin typeface="+mj-ea"/>
                <a:ea typeface="+mj-ea"/>
              </a:rPr>
              <a:t>- </a:t>
            </a:r>
            <a:r>
              <a:rPr lang="ko-KR" altLang="en-US" sz="2500">
                <a:latin typeface="+mj-ea"/>
                <a:ea typeface="+mj-ea"/>
              </a:rPr>
              <a:t>가구 내 반려동물 수</a:t>
            </a:r>
            <a:r>
              <a:rPr lang="en-US" altLang="ko-KR" sz="2500">
                <a:latin typeface="+mj-ea"/>
                <a:ea typeface="+mj-ea"/>
              </a:rPr>
              <a:t>(</a:t>
            </a:r>
            <a:r>
              <a:rPr lang="ko-KR" altLang="en-US" sz="2500">
                <a:latin typeface="+mj-ea"/>
                <a:ea typeface="+mj-ea"/>
              </a:rPr>
              <a:t>개와 고양이 등</a:t>
            </a:r>
            <a:r>
              <a:rPr lang="en-US" altLang="ko-KR" sz="2500">
                <a:latin typeface="+mj-ea"/>
                <a:ea typeface="+mj-ea"/>
              </a:rPr>
              <a:t>)</a:t>
            </a:r>
            <a:r>
              <a:rPr lang="ko-KR" altLang="en-US" sz="2500">
                <a:latin typeface="+mj-ea"/>
                <a:ea typeface="+mj-ea"/>
              </a:rPr>
              <a:t>는 </a:t>
            </a:r>
            <a:r>
              <a:rPr lang="en-US" altLang="ko-KR" sz="2500">
                <a:latin typeface="+mj-ea"/>
                <a:ea typeface="+mj-ea"/>
              </a:rPr>
              <a:t>2010</a:t>
            </a:r>
            <a:r>
              <a:rPr lang="ko-KR" altLang="en-US" sz="2500">
                <a:latin typeface="+mj-ea"/>
                <a:ea typeface="+mj-ea"/>
              </a:rPr>
              <a:t>년 </a:t>
            </a:r>
            <a:r>
              <a:rPr lang="en-US" altLang="ko-KR" sz="2500">
                <a:latin typeface="+mj-ea"/>
                <a:ea typeface="+mj-ea"/>
              </a:rPr>
              <a:t>524</a:t>
            </a:r>
            <a:r>
              <a:rPr lang="ko-KR" altLang="en-US" sz="2500">
                <a:latin typeface="+mj-ea"/>
                <a:ea typeface="+mj-ea"/>
              </a:rPr>
              <a:t>만 마리에서 </a:t>
            </a:r>
            <a:r>
              <a:rPr lang="en-US" altLang="ko-KR" sz="2500">
                <a:latin typeface="+mj-ea"/>
                <a:ea typeface="+mj-ea"/>
              </a:rPr>
              <a:t>2022</a:t>
            </a:r>
            <a:r>
              <a:rPr lang="ko-KR" altLang="en-US" sz="2500">
                <a:latin typeface="+mj-ea"/>
                <a:ea typeface="+mj-ea"/>
              </a:rPr>
              <a:t>년 </a:t>
            </a:r>
            <a:r>
              <a:rPr lang="en-US" altLang="ko-KR" sz="2500">
                <a:latin typeface="+mj-ea"/>
                <a:ea typeface="+mj-ea"/>
              </a:rPr>
              <a:t>799</a:t>
            </a:r>
            <a:r>
              <a:rPr lang="ko-KR" altLang="en-US" sz="2500">
                <a:latin typeface="+mj-ea"/>
                <a:ea typeface="+mj-ea"/>
              </a:rPr>
              <a:t>만 마리로 증가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96028" y="1363080"/>
            <a:ext cx="8226216" cy="7026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9492-0841-60F6-735C-21E62378D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04FF61-DA9B-7455-117E-FB00D3DC3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52967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40519C0-432D-5C52-C07C-DA2736ED6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63E54C8-1C93-80B4-B8F9-1C6A22FF6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DF36886-0114-4738-1A64-B2BBAA48B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8AA960B-1F12-4D74-5F11-2F3AC82A1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CC3A50C-6D37-A18B-A32C-5785E4242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F20A59C-1A20-F535-E891-C2FB09EB7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A137117-B8F6-B35D-42B2-44BA964D8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DB8E336-32C6-3C58-251D-6ECEBD834B2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936" b="14118"/>
          <a:stretch/>
        </p:blipFill>
        <p:spPr>
          <a:xfrm>
            <a:off x="774700" y="589533"/>
            <a:ext cx="7721600" cy="9044434"/>
          </a:xfrm>
          <a:prstGeom prst="rect">
            <a:avLst/>
          </a:prstGeom>
        </p:spPr>
      </p:pic>
      <p:graphicFrame>
        <p:nvGraphicFramePr>
          <p:cNvPr id="15" name="Group 662">
            <a:extLst>
              <a:ext uri="{FF2B5EF4-FFF2-40B4-BE49-F238E27FC236}">
                <a16:creationId xmlns:a16="http://schemas.microsoft.com/office/drawing/2014/main" id="{1CD25430-A13A-BA6A-7DED-579FEDE90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827543"/>
              </p:ext>
            </p:extLst>
          </p:nvPr>
        </p:nvGraphicFramePr>
        <p:xfrm>
          <a:off x="9448800" y="767650"/>
          <a:ext cx="6477000" cy="8871650"/>
        </p:xfrm>
        <a:graphic>
          <a:graphicData uri="http://schemas.openxmlformats.org/drawingml/2006/table">
            <a:tbl>
              <a:tblPr/>
              <a:tblGrid>
                <a:gridCol w="660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6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비밀번호변경</a:t>
                      </a:r>
                      <a:r>
                        <a:rPr lang="en-US" altLang="ko-KR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마이페이지</a:t>
                      </a:r>
                      <a:r>
                        <a:rPr lang="en-US" altLang="ko-KR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신규</a:t>
                      </a:r>
                      <a:r>
                        <a:rPr lang="en-US" altLang="ko-KR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현재 비밀번호 입력 후 데이터를 비교</a:t>
                      </a: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신규비밀번호 및 신규비밀번호 확인을 입력하여 두 데이터가 일치하면 수정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CFE3BC9C-BBB4-92FC-4F99-2167D5588D38}"/>
              </a:ext>
            </a:extLst>
          </p:cNvPr>
          <p:cNvSpPr/>
          <p:nvPr/>
        </p:nvSpPr>
        <p:spPr>
          <a:xfrm>
            <a:off x="5715000" y="739571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8857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7CB4F-899F-AD93-9DB7-B69235BD7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195D25-9BA1-185D-3A8E-0411F0DD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09DB737-8A0C-6610-389C-2C54AF169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6CE10DB-D7B1-933C-75E1-D9A34AF08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6AE05AC-84A3-545D-D4C6-0685EA43E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A1707F2-1D6E-37EA-11F4-E7BF6D859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9A999A8-D2EA-9FBA-8B13-C84F2F597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0CE2D3F-3636-3EC8-39EB-1A7E5E16B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D58750B-8ADA-B0EF-D877-7DC132B7C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2" name="Group 662">
            <a:extLst>
              <a:ext uri="{FF2B5EF4-FFF2-40B4-BE49-F238E27FC236}">
                <a16:creationId xmlns:a16="http://schemas.microsoft.com/office/drawing/2014/main" id="{2853D470-34F6-8925-B9F2-D7FD15252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560261"/>
              </p:ext>
            </p:extLst>
          </p:nvPr>
        </p:nvGraphicFramePr>
        <p:xfrm>
          <a:off x="9618621" y="980985"/>
          <a:ext cx="6696157" cy="8325030"/>
        </p:xfrm>
        <a:graphic>
          <a:graphicData uri="http://schemas.openxmlformats.org/drawingml/2006/table">
            <a:tbl>
              <a:tblPr/>
              <a:tblGrid>
                <a:gridCol w="683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2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347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945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마이 페이지 </a:t>
                      </a:r>
                      <a:r>
                        <a:rPr lang="en-US" altLang="ko-KR" sz="18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– </a:t>
                      </a: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구매 이력</a:t>
                      </a:r>
                      <a:endParaRPr lang="en-US" altLang="ko-KR" sz="1800" b="0" i="1" dirty="0">
                        <a:solidFill>
                          <a:srgbClr val="FF0000"/>
                        </a:solidFill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47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55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마이페이지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개인정보 변경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비밀번호 변경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구매이력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문의이력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회원탈퇴로 이동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957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구매이력 확인가능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29483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1033755" y="731044"/>
            <a:ext cx="6979945" cy="8873736"/>
            <a:chOff x="1033755" y="731044"/>
            <a:chExt cx="6979945" cy="8873736"/>
          </a:xfrm>
        </p:grpSpPr>
        <p:grpSp>
          <p:nvGrpSpPr>
            <p:cNvPr id="13" name="그룹 12"/>
            <p:cNvGrpSpPr/>
            <p:nvPr/>
          </p:nvGrpSpPr>
          <p:grpSpPr>
            <a:xfrm>
              <a:off x="1576252" y="731044"/>
              <a:ext cx="5626466" cy="3918245"/>
              <a:chOff x="1576252" y="731044"/>
              <a:chExt cx="5626466" cy="391824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0200" y="731044"/>
                <a:ext cx="5602518" cy="3833813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576252" y="2210889"/>
                <a:ext cx="990600" cy="24384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FE3BC9C-BBB4-92FC-4F99-2167D5588D38}"/>
                </a:ext>
              </a:extLst>
            </p:cNvPr>
            <p:cNvSpPr/>
            <p:nvPr/>
          </p:nvSpPr>
          <p:spPr>
            <a:xfrm>
              <a:off x="1066898" y="3081482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+mj-ea"/>
                  <a:ea typeface="+mj-ea"/>
                </a:rPr>
                <a:t>1</a:t>
              </a:r>
              <a:endParaRPr lang="ko-KR" altLang="en-US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1600" y="4914900"/>
              <a:ext cx="6642100" cy="4689880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1473926" y="7823563"/>
              <a:ext cx="909922" cy="35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FE3BC9C-BBB4-92FC-4F99-2167D5588D38}"/>
                </a:ext>
              </a:extLst>
            </p:cNvPr>
            <p:cNvSpPr/>
            <p:nvPr/>
          </p:nvSpPr>
          <p:spPr>
            <a:xfrm>
              <a:off x="1033755" y="7823563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  <a:latin typeface="+mj-ea"/>
                  <a:ea typeface="+mj-ea"/>
                </a:rPr>
                <a:t>2</a:t>
              </a:r>
              <a:endParaRPr lang="ko-KR" altLang="en-US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0079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56BC-E107-D135-3B12-497E36FE3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03C12C-B2AF-E455-BA16-5B4388793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CAE5FE0-0452-DD5F-A0F8-A2431DA0B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ACA635A-03C6-34CA-485E-547B805BB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13540BD-602E-77ED-48B6-AD6FDFE76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4854A48-6403-4868-FA7A-0A5C346C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5CA544D-568D-8FED-8066-00192874E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23BD188-200D-8185-D4DF-1559B1C3B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4123DFF-7ACF-9830-23C4-D6DFFE026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2" name="Group 662">
            <a:extLst>
              <a:ext uri="{FF2B5EF4-FFF2-40B4-BE49-F238E27FC236}">
                <a16:creationId xmlns:a16="http://schemas.microsoft.com/office/drawing/2014/main" id="{AC51C433-E386-98AA-662E-E1E931BB3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7469"/>
              </p:ext>
            </p:extLst>
          </p:nvPr>
        </p:nvGraphicFramePr>
        <p:xfrm>
          <a:off x="9618621" y="980984"/>
          <a:ext cx="6696157" cy="8798014"/>
        </p:xfrm>
        <a:graphic>
          <a:graphicData uri="http://schemas.openxmlformats.org/drawingml/2006/table">
            <a:tbl>
              <a:tblPr/>
              <a:tblGrid>
                <a:gridCol w="683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2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407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187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마이페이지</a:t>
                      </a:r>
                      <a:r>
                        <a:rPr lang="en-US" altLang="ko-KR" sz="18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회원탈퇴</a:t>
                      </a:r>
                      <a:endParaRPr lang="en-US" altLang="ko-KR" sz="18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407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40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392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회원 탈퇴 버튼 클릭 시 확인 창이 나오며 확인할 시 </a:t>
                      </a:r>
                      <a:r>
                        <a:rPr kumimoji="0" lang="ko-KR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로그아웃되고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로그인을 더 이상 못 하게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상태 변경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BDF634A-ACE9-73CF-5611-B6F236AB1F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613"/>
          <a:stretch/>
        </p:blipFill>
        <p:spPr>
          <a:xfrm>
            <a:off x="1219200" y="949235"/>
            <a:ext cx="6012203" cy="832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72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308AD-9E4E-9AE4-634B-26788374B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D229ED2-995E-AC19-0BDD-1575C3979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067291-D807-75C9-0F93-4A0B814DB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B5A4B32-E3E6-22FF-7394-3B918CA21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7B1D1FE-1ED2-D575-9C1F-7E6F05A60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8B70B2B-A6F7-9AD9-BD4B-2A3790518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5F6FC09-772D-2B7B-7D5E-E894B5235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CCEDE02-115C-B0F7-E684-59D5C70A8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33AAA37-706A-4E93-F188-4A51005AD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CA9AB2-5964-42EF-A3E6-5256B3713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614734"/>
            <a:ext cx="7950201" cy="8948366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E0E5EFB9-F04D-3FFB-C891-3DB814D24A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806071"/>
              </p:ext>
            </p:extLst>
          </p:nvPr>
        </p:nvGraphicFramePr>
        <p:xfrm>
          <a:off x="9432364" y="1104900"/>
          <a:ext cx="7083986" cy="8305800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3101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5833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문의내역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101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10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34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고객문의로 연결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(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내 문의 글 보기 기능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)</a:t>
                      </a: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답변여부도 확인가능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34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클릭 시 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공지사항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 err="1"/>
                        <a:t>자주찾는질문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고객문의 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로 페이지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이동기능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C90B7177-99A4-0970-F30B-CF852B68A804}"/>
              </a:ext>
            </a:extLst>
          </p:cNvPr>
          <p:cNvSpPr/>
          <p:nvPr/>
        </p:nvSpPr>
        <p:spPr>
          <a:xfrm>
            <a:off x="2895600" y="63199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88D3057-F0FF-7DEC-4D90-B64B977BF2D3}"/>
              </a:ext>
            </a:extLst>
          </p:cNvPr>
          <p:cNvSpPr/>
          <p:nvPr/>
        </p:nvSpPr>
        <p:spPr>
          <a:xfrm>
            <a:off x="1162627" y="542242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642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F74E3-9ABF-E086-7DCC-9745F9005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DD84FA-4ABA-A220-CCD9-560FF4B1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FC5D284-E400-9EEA-D307-7C00B66B6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06B60C8-EFC9-9873-32C0-A686782E5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A9432BF-71E0-12B1-BC20-A17CE0775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0937029-3CA4-8716-5DE6-21C6BDC53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38DD706-FB7E-D34B-62BB-D6B72551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474CB0-F635-1B47-D9D3-27D2C2511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06F9D40-3120-3240-55FE-174E61142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19F493E6-9D73-0B5A-5135-642431FF6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299495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고객센터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클릭 시 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공지사항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 err="1"/>
                        <a:t>자주찾는질문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고객문의 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로 페이지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이동기능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5243BECC-DC83-7E22-8ACA-161B527A9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612183"/>
            <a:ext cx="7778751" cy="9027117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8F48448-A87E-27C8-37DA-B8BA10F900F0}"/>
              </a:ext>
            </a:extLst>
          </p:cNvPr>
          <p:cNvSpPr/>
          <p:nvPr/>
        </p:nvSpPr>
        <p:spPr>
          <a:xfrm>
            <a:off x="961539" y="36957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25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4566A-0320-01B1-3D47-FA4356CE1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FB5285-CAB0-FB0D-DC9F-74555C6B7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79095C7-C3A6-78DB-36F6-2CAED46B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C036906-3675-199D-927B-DA6FE1D00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2489308-519F-8906-7E9B-FACD25D93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2A910D0-A6E3-5408-5A3D-DD624C653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1152846-E699-6A1D-CBBB-07057A449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AA71195-01B3-9B24-7963-BBCF3C75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C7502AC-EFD5-067F-FF65-3BCA126AA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4" name="Group 662">
            <a:extLst>
              <a:ext uri="{FF2B5EF4-FFF2-40B4-BE49-F238E27FC236}">
                <a16:creationId xmlns:a16="http://schemas.microsoft.com/office/drawing/2014/main" id="{5B3B6122-30CF-9BEE-EC27-6E214F4FE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100566"/>
              </p:ext>
            </p:extLst>
          </p:nvPr>
        </p:nvGraphicFramePr>
        <p:xfrm>
          <a:off x="9601200" y="1181100"/>
          <a:ext cx="6781800" cy="7848599"/>
        </p:xfrm>
        <a:graphic>
          <a:graphicData uri="http://schemas.openxmlformats.org/drawingml/2006/table">
            <a:tbl>
              <a:tblPr/>
              <a:tblGrid>
                <a:gridCol w="692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9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33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3593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공지사항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333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333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1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공지사항 제목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33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err="1"/>
                        <a:t>페이징</a:t>
                      </a:r>
                      <a:r>
                        <a:rPr lang="ko-KR" altLang="en-US" sz="2400" dirty="0"/>
                        <a:t> 기능을 통해 공지사항 개수 분할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838200" y="599888"/>
            <a:ext cx="7721600" cy="4676781"/>
            <a:chOff x="838200" y="599888"/>
            <a:chExt cx="7721600" cy="467678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599888"/>
              <a:ext cx="7721600" cy="4676781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919348" y="2675708"/>
              <a:ext cx="1295400" cy="3712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674326" y="2528752"/>
              <a:ext cx="12954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919348" y="2274026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6096000" y="2502626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482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17E46-9CAC-3976-AEEA-84AB9D473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E51ACA-7099-68DF-2C2D-3853AA8B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1C29691-2073-FA19-30AE-4685C8D3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EFE6A3F-519B-0D35-01D7-542050409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EEFC7C1-AC12-0E61-3271-F9EAEAC55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00E1962-ABCE-9C7E-CC10-E0BF6ACE7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DDA8DFB-434A-667C-612B-2171A8BB3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7964959-33CB-0686-DAAC-1FF0E7A35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207A362-BD07-F93A-35C8-621ADE757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1" name="Group 662">
            <a:extLst>
              <a:ext uri="{FF2B5EF4-FFF2-40B4-BE49-F238E27FC236}">
                <a16:creationId xmlns:a16="http://schemas.microsoft.com/office/drawing/2014/main" id="{EAD95C07-307D-62B7-FC0D-0368D73C2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816025"/>
              </p:ext>
            </p:extLst>
          </p:nvPr>
        </p:nvGraphicFramePr>
        <p:xfrm>
          <a:off x="9462430" y="1104900"/>
          <a:ext cx="7053920" cy="8305801"/>
        </p:xfrm>
        <a:graphic>
          <a:graphicData uri="http://schemas.openxmlformats.org/drawingml/2006/table">
            <a:tbl>
              <a:tblPr/>
              <a:tblGrid>
                <a:gridCol w="719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4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479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846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자주찾는질문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479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479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09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자주찾는질문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제목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19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기능을 통해 </a:t>
                      </a:r>
                      <a:r>
                        <a:rPr lang="ko-KR" altLang="en-US" sz="2000" dirty="0" err="1"/>
                        <a:t>자주찾는질문</a:t>
                      </a:r>
                      <a:r>
                        <a:rPr lang="ko-KR" altLang="en-US" sz="2000" dirty="0"/>
                        <a:t> 개수 분할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701429" y="940527"/>
            <a:ext cx="8052292" cy="4441825"/>
            <a:chOff x="701429" y="940527"/>
            <a:chExt cx="8052292" cy="444182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429" y="940527"/>
              <a:ext cx="8052292" cy="4441825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880159" y="3627066"/>
              <a:ext cx="1295400" cy="6150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880159" y="3200628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800600" y="3032852"/>
              <a:ext cx="1447800" cy="3712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6336712" y="3049089"/>
              <a:ext cx="381951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4940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79A38-277A-9F3D-8069-A0269410F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87D62FB-8820-2497-1D0F-9C714CDE0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E4050E2-CD07-0C20-1FD5-BA8147AF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D48FAF0-46DA-ED47-26F6-1DC43F1BB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40B567F-D39A-37AE-4093-CF166E26C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414068C-82D3-B1C8-7B77-BE1ACC64D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811CB73-18AE-054B-5250-6871DB2BC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C5CBD08-DB1E-5A09-09A1-8EEE420C4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0A359A1-F21C-847F-CC8E-EF7747933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0FF4E16-906C-58E4-2713-80C340C64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249610"/>
              </p:ext>
            </p:extLst>
          </p:nvPr>
        </p:nvGraphicFramePr>
        <p:xfrm>
          <a:off x="9452492" y="876300"/>
          <a:ext cx="6930508" cy="8305803"/>
        </p:xfrm>
        <a:graphic>
          <a:graphicData uri="http://schemas.openxmlformats.org/drawingml/2006/table">
            <a:tbl>
              <a:tblPr/>
              <a:tblGrid>
                <a:gridCol w="70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24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765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고객문의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(1:1 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문의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2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dirty="0"/>
                        <a:t>1:1 </a:t>
                      </a:r>
                      <a:r>
                        <a:rPr lang="ko-KR" altLang="en-US" sz="2000" dirty="0"/>
                        <a:t>문의 분류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상품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구매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결제 등</a:t>
                      </a:r>
                      <a:r>
                        <a:rPr lang="en-US" altLang="ko-KR" sz="2000" dirty="0"/>
                        <a:t>) </a:t>
                      </a:r>
                      <a:r>
                        <a:rPr lang="ko-KR" altLang="en-US" sz="2000" dirty="0"/>
                        <a:t>선택 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파일 선택 버튼 클릭 시 이미지 업로드 가능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등록 버튼 클릭 시 </a:t>
                      </a:r>
                      <a:r>
                        <a:rPr lang="en-US" altLang="ko-KR" sz="2000" dirty="0"/>
                        <a:t>1:1 </a:t>
                      </a:r>
                      <a:r>
                        <a:rPr lang="ko-KR" altLang="en-US" sz="2000" dirty="0"/>
                        <a:t>문의 등록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비로그인 상태에서 접근 시 </a:t>
                      </a:r>
                      <a:r>
                        <a:rPr lang="en-US" altLang="ko-KR" sz="2000" dirty="0"/>
                        <a:t>‘</a:t>
                      </a:r>
                      <a:r>
                        <a:rPr lang="ko-KR" altLang="en-US" sz="2000" dirty="0"/>
                        <a:t>로그인이 필요한 서비스입니다</a:t>
                      </a:r>
                      <a:r>
                        <a:rPr lang="en-US" altLang="ko-KR" sz="2000" dirty="0"/>
                        <a:t>!’ </a:t>
                      </a:r>
                      <a:r>
                        <a:rPr lang="ko-KR" altLang="en-US" sz="2000" dirty="0"/>
                        <a:t>라는 문구 출력 후 로그인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84299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978694" y="561975"/>
            <a:ext cx="7424352" cy="8542089"/>
            <a:chOff x="978694" y="561975"/>
            <a:chExt cx="7424352" cy="8542089"/>
          </a:xfrm>
        </p:grpSpPr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1D48FAF0-46DA-ED47-26F6-1DC43F1BB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8674100"/>
              <a:ext cx="25400" cy="228600"/>
            </a:xfrm>
            <a:prstGeom prst="rect">
              <a:avLst/>
            </a:prstGeom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E40B567F-D39A-37AE-4093-CF166E26C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7937500"/>
              <a:ext cx="25400" cy="228600"/>
            </a:xfrm>
            <a:prstGeom prst="rect">
              <a:avLst/>
            </a:prstGeom>
          </p:spPr>
        </p:pic>
        <p:pic>
          <p:nvPicPr>
            <p:cNvPr id="14" name="Picture 7">
              <a:extLst>
                <a:ext uri="{FF2B5EF4-FFF2-40B4-BE49-F238E27FC236}">
                  <a16:creationId xmlns:a16="http://schemas.microsoft.com/office/drawing/2014/main" id="{D414068C-82D3-B1C8-7B77-BE1ACC64D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7200900"/>
              <a:ext cx="25400" cy="228600"/>
            </a:xfrm>
            <a:prstGeom prst="rect">
              <a:avLst/>
            </a:prstGeom>
          </p:spPr>
        </p:pic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9811CB73-18AE-054B-5250-6871DB2BC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6477000"/>
              <a:ext cx="25400" cy="228600"/>
            </a:xfrm>
            <a:prstGeom prst="rect">
              <a:avLst/>
            </a:prstGeom>
          </p:spPr>
        </p:pic>
        <p:pic>
          <p:nvPicPr>
            <p:cNvPr id="16" name="Picture 9">
              <a:extLst>
                <a:ext uri="{FF2B5EF4-FFF2-40B4-BE49-F238E27FC236}">
                  <a16:creationId xmlns:a16="http://schemas.microsoft.com/office/drawing/2014/main" id="{6C5CBD08-DB1E-5A09-09A1-8EEE420C4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5740400"/>
              <a:ext cx="25400" cy="228600"/>
            </a:xfrm>
            <a:prstGeom prst="rect">
              <a:avLst/>
            </a:prstGeom>
          </p:spPr>
        </p:pic>
        <p:pic>
          <p:nvPicPr>
            <p:cNvPr id="17" name="Picture 10">
              <a:extLst>
                <a:ext uri="{FF2B5EF4-FFF2-40B4-BE49-F238E27FC236}">
                  <a16:creationId xmlns:a16="http://schemas.microsoft.com/office/drawing/2014/main" id="{80A359A1-F21C-847F-CC8E-EF7747933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0800" y="4851400"/>
              <a:ext cx="6692900" cy="127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9630" y="561975"/>
              <a:ext cx="7223416" cy="492442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8694" y="5854700"/>
              <a:ext cx="7377112" cy="3249364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3657600" y="2933700"/>
              <a:ext cx="914400" cy="1828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4658879" y="2835564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657600" y="4814752"/>
              <a:ext cx="1387992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3276600" y="4779390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724400" y="5067300"/>
              <a:ext cx="702192" cy="2608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5426592" y="4811866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3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323049" y="3619500"/>
              <a:ext cx="1115351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89906" y="5854700"/>
              <a:ext cx="3467894" cy="2516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523853" y="6148252"/>
              <a:ext cx="3029347" cy="10033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5322023" y="5792289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4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6764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2E4FF-60CE-26B6-E2ED-0F99A2784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2307C3F-CC51-4781-5BE6-CA59DD6E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97B4DE-245B-F5A2-E783-498535D1A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2BC48B1-A839-CDE5-4C9E-97330F39E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23DF21C-092A-F146-2358-09E06D52E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7D21693-C9EB-5EF5-A83D-B05420C68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0B59B8E-5171-68F8-A532-98BAF27CB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A830F43-56F4-8B79-3A4C-7C92C5918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087CBFF-8F6F-DE13-B019-ACA29D17A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F54241C-5595-2A2F-EBAF-AF3C34DE9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689650"/>
              </p:ext>
            </p:extLst>
          </p:nvPr>
        </p:nvGraphicFramePr>
        <p:xfrm>
          <a:off x="9452492" y="876300"/>
          <a:ext cx="6930508" cy="8686801"/>
        </p:xfrm>
        <a:graphic>
          <a:graphicData uri="http://schemas.openxmlformats.org/drawingml/2006/table">
            <a:tbl>
              <a:tblPr/>
              <a:tblGrid>
                <a:gridCol w="70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카테고리 클릭 시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 err="1"/>
                        <a:t>전체글보기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인기글보기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자유게시판</a:t>
                      </a:r>
                      <a:r>
                        <a:rPr lang="en-US" altLang="ko-KR" sz="2000" dirty="0"/>
                        <a:t>, Q&amp;A,</a:t>
                      </a:r>
                      <a:r>
                        <a:rPr lang="ko-KR" altLang="en-US" sz="2000" dirty="0"/>
                        <a:t>입양후기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정보글</a:t>
                      </a:r>
                      <a:r>
                        <a:rPr lang="en-US" altLang="ko-KR" sz="2000" dirty="0"/>
                        <a:t>) </a:t>
                      </a:r>
                      <a:r>
                        <a:rPr lang="ko-KR" altLang="en-US" sz="2000" dirty="0"/>
                        <a:t>접근가능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871A205-33A1-CD01-E84C-C2F37F388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009073"/>
            <a:ext cx="8195192" cy="826885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4864F55C-9F3C-7E9F-1794-ED6DCA22F466}"/>
              </a:ext>
            </a:extLst>
          </p:cNvPr>
          <p:cNvSpPr/>
          <p:nvPr/>
        </p:nvSpPr>
        <p:spPr>
          <a:xfrm>
            <a:off x="7010400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756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CAAA2-0E3B-45D7-6ED7-EC618DFAC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6E3F178-3C32-247B-5B6A-8D714ED57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08678A9-A6C5-9AE6-1C71-950FA9BBC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FC8BD6-5BAC-3CA9-7AF0-BA15EAEB0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FB91621-8D9C-72F8-513E-4C5F82B3F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FC86F84-09BA-7EC7-262A-9A07D199B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E3C8C7B-5FEE-0DA1-0073-C12414CDA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E38AB9C-8E1E-FE16-8919-C0B21B069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E554BFB-A5FD-9FC6-9E6F-0253F7116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703792B-6C20-7FFE-2C0E-0EF6BB623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41942"/>
              </p:ext>
            </p:extLst>
          </p:nvPr>
        </p:nvGraphicFramePr>
        <p:xfrm>
          <a:off x="9452492" y="876300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글쓰기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글쓰기 버튼 클릭 시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게시판 글쓰기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질문하기 선택가능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EF6391D5-3834-5AB1-3F81-6748BBF57A88}"/>
              </a:ext>
            </a:extLst>
          </p:cNvPr>
          <p:cNvSpPr/>
          <p:nvPr/>
        </p:nvSpPr>
        <p:spPr>
          <a:xfrm>
            <a:off x="7010400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648327-2533-8254-A2DB-DB8D4A802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723899"/>
            <a:ext cx="7848600" cy="883920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AC8C0A0-5E2B-FE03-6539-E531AF713EDF}"/>
              </a:ext>
            </a:extLst>
          </p:cNvPr>
          <p:cNvSpPr/>
          <p:nvPr/>
        </p:nvSpPr>
        <p:spPr>
          <a:xfrm>
            <a:off x="7439025" y="350404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554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84300" y="1875191"/>
            <a:ext cx="746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latin typeface="+mj-ea"/>
                <a:ea typeface="+mj-ea"/>
              </a:rPr>
              <a:t>&lt; </a:t>
            </a:r>
            <a:r>
              <a:rPr lang="ko-KR" altLang="en-US" sz="4000" b="1">
                <a:latin typeface="+mj-ea"/>
                <a:ea typeface="+mj-ea"/>
              </a:rPr>
              <a:t>유기동물 증가</a:t>
            </a:r>
            <a:r>
              <a:rPr lang="en-US" altLang="ko-KR" sz="4000" b="1">
                <a:latin typeface="+mj-ea"/>
                <a:ea typeface="+mj-ea"/>
              </a:rPr>
              <a:t>&gt;</a:t>
            </a:r>
            <a:endParaRPr lang="ko-KR" altLang="en-US" sz="4000" b="1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90745" y="3518783"/>
            <a:ext cx="746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+mj-ea"/>
                <a:ea typeface="+mj-ea"/>
              </a:rPr>
              <a:t>- </a:t>
            </a:r>
            <a:r>
              <a:rPr lang="ko-KR" altLang="en-US">
                <a:latin typeface="+mj-ea"/>
                <a:ea typeface="+mj-ea"/>
              </a:rPr>
              <a:t>유기동물 수는 </a:t>
            </a:r>
            <a:r>
              <a:rPr lang="en-US" altLang="ko-KR">
                <a:latin typeface="+mj-ea"/>
                <a:ea typeface="+mj-ea"/>
              </a:rPr>
              <a:t>2017</a:t>
            </a:r>
            <a:r>
              <a:rPr lang="ko-KR" altLang="en-US">
                <a:latin typeface="+mj-ea"/>
                <a:ea typeface="+mj-ea"/>
              </a:rPr>
              <a:t>년 처음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만 마리를 돌파한 이후 줄곧 두 자리 수를 유지하고 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80902" y="3518783"/>
            <a:ext cx="9131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+mj-ea"/>
                <a:ea typeface="+mj-ea"/>
              </a:rPr>
              <a:t>- </a:t>
            </a:r>
            <a:r>
              <a:rPr lang="ko-KR" altLang="en-US">
                <a:latin typeface="+mj-ea"/>
                <a:ea typeface="+mj-ea"/>
              </a:rPr>
              <a:t>보호소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개소 당 평균 관리 개체수는 </a:t>
            </a:r>
            <a:r>
              <a:rPr lang="en-US" altLang="ko-KR">
                <a:latin typeface="+mj-ea"/>
                <a:ea typeface="+mj-ea"/>
              </a:rPr>
              <a:t>2018</a:t>
            </a:r>
            <a:r>
              <a:rPr lang="ko-KR" altLang="en-US">
                <a:latin typeface="+mj-ea"/>
                <a:ea typeface="+mj-ea"/>
              </a:rPr>
              <a:t>년 </a:t>
            </a:r>
            <a:r>
              <a:rPr lang="en-US" altLang="ko-KR">
                <a:latin typeface="+mj-ea"/>
                <a:ea typeface="+mj-ea"/>
              </a:rPr>
              <a:t>406</a:t>
            </a:r>
            <a:r>
              <a:rPr lang="ko-KR" altLang="en-US">
                <a:latin typeface="+mj-ea"/>
                <a:ea typeface="+mj-ea"/>
              </a:rPr>
              <a:t>마리에서 </a:t>
            </a:r>
            <a:r>
              <a:rPr lang="en-US" altLang="ko-KR">
                <a:latin typeface="+mj-ea"/>
                <a:ea typeface="+mj-ea"/>
              </a:rPr>
              <a:t>2022</a:t>
            </a:r>
            <a:r>
              <a:rPr lang="ko-KR" altLang="en-US">
                <a:latin typeface="+mj-ea"/>
                <a:ea typeface="+mj-ea"/>
              </a:rPr>
              <a:t>년 </a:t>
            </a:r>
            <a:r>
              <a:rPr lang="en-US" altLang="ko-KR">
                <a:latin typeface="+mj-ea"/>
                <a:ea typeface="+mj-ea"/>
              </a:rPr>
              <a:t>474</a:t>
            </a:r>
            <a:r>
              <a:rPr lang="ko-KR" altLang="en-US">
                <a:latin typeface="+mj-ea"/>
                <a:ea typeface="+mj-ea"/>
              </a:rPr>
              <a:t>마리로 늘었다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945" y="9258300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ea"/>
                <a:ea typeface="+mj-ea"/>
              </a:rPr>
              <a:t>출처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농림축산식품부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7444" y="4189040"/>
            <a:ext cx="7804448" cy="49149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95928" y="3883360"/>
            <a:ext cx="9532641" cy="4896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22188-913F-1CC2-D6C9-21225255C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AFDCA61-82FF-310F-F2A0-256A70FC7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1804E21-3F37-E216-1632-CACDD55AF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FAFB0C7-FB88-B0D5-54CB-152E06D80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877EBE1-DCF3-D2CD-4B0B-255FFBEC2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E862417-7733-69ED-8369-C019E5428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CB8471F-4495-44F6-09F9-B7BC51827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5931D45-1281-4877-6196-CC5559CFF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4E6E7E9-2E20-0BF8-EC35-633A95403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B91A6F-28D6-099D-E1F9-372DA7C946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344" b="11254"/>
          <a:stretch/>
        </p:blipFill>
        <p:spPr>
          <a:xfrm>
            <a:off x="742674" y="834147"/>
            <a:ext cx="7461526" cy="89431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5223FC-FFCC-6171-6541-C838FB67C3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1910" y="442842"/>
            <a:ext cx="7992590" cy="93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47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825FF-E856-9B31-9EC5-44E78E5D1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B38FB0D-AE2A-A569-1365-1FA3B6277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7B8F94F-C502-B9FC-EF51-3A9F5A3FB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7D87F96-5BF4-08E6-5FE3-901D9D812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DFF2BDE-EF0E-2D1F-7D10-5BA208A06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D62767A-6966-A9FB-83A4-B6D3BDA6E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C56F1F2-752A-9641-7BC8-0768E2655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2493FD9-8922-D1F3-7361-51AE6CA23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A9C7E0C-00C9-9C7F-2DE9-7CE421DB3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A8D96C-FC80-BC9A-BBE9-182B4E572D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08000"/>
            <a:ext cx="7611537" cy="89100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8FA264-8CBF-5FD0-6642-8C2EA3FFDA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01" y="444500"/>
            <a:ext cx="7962348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2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6C1E8-9CC6-72D4-357D-D8F9A6D63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80F250-D469-51F8-1CFB-E391320C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7721851-B307-C070-6471-5C552903E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C1D12BA-DB60-4EB0-4AF9-482741450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42AC7E1-D4E2-745C-3A9B-9BB3B848D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FECAC1C-ADD3-A065-67CB-25F5DC698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4E93FD9-BA38-5874-D020-99C4F4348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F786D3A-0CB5-A53A-839F-E29B19BE6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3DD81EC-D3B9-DB78-2A71-25ED3CAD4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548C9A-433E-BE02-7A44-6ADEDAB06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467" y="905380"/>
            <a:ext cx="8478433" cy="827672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2B6C791-9825-F089-A2F7-341EB9F3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715607"/>
              </p:ext>
            </p:extLst>
          </p:nvPr>
        </p:nvGraphicFramePr>
        <p:xfrm>
          <a:off x="9452492" y="876300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글쓰기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질문하기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질문하기 클릭 시 질문 글쓰기 폼 이동 후 해당 값을 선택하고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태그를 작성하여 질문을 등록 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0A92B6EE-0B81-F7D5-D0D1-6FD74485DE26}"/>
              </a:ext>
            </a:extLst>
          </p:cNvPr>
          <p:cNvSpPr/>
          <p:nvPr/>
        </p:nvSpPr>
        <p:spPr>
          <a:xfrm>
            <a:off x="1343439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573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317B5-DFBA-1517-1C00-7DA17AD2D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5B831C0-6CC2-F6CC-B48E-A7D90A5D7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67A03DF-DCC2-037B-910D-6129B351E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8FF7784-A1BD-B2BE-AB43-332432844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C1D500C-D428-98E4-B7C5-043EFFBCD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9F15653-7B16-B807-6F09-B3E50F59B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BD5E5E0-3B77-BC8B-DEE7-9E6ABA503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5E7AB47-A9A0-4BB4-FC12-2AF60BC59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9A3DF74-CDFD-2821-9FFE-F2254B38C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ABD5012-1E2F-058C-EFBA-41656EC7E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104181"/>
              </p:ext>
            </p:extLst>
          </p:nvPr>
        </p:nvGraphicFramePr>
        <p:xfrm>
          <a:off x="9452492" y="876300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 게시판 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목록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질문목록 확인 및 </a:t>
                      </a:r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처리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53476E27-809F-3F79-2475-7A48FAD94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710586"/>
            <a:ext cx="8077201" cy="880232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24874BB-1CC8-18E5-5242-4F5519EBBAC2}"/>
              </a:ext>
            </a:extLst>
          </p:cNvPr>
          <p:cNvSpPr/>
          <p:nvPr/>
        </p:nvSpPr>
        <p:spPr>
          <a:xfrm>
            <a:off x="2438400" y="396350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25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2FB9-BEBB-5349-BDAB-C54C7DA28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161BC8-1420-41AF-FFB2-92DCB99FB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98EEB6-4CC8-20C9-8F2B-8581606D2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130E2A-D7CA-3FC7-753B-A5F6A159E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9628F01-A78A-DF7F-6614-7402DF6DA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FBFC1FB-7DDE-105C-782B-1C9EDE7A1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BDA96F6-309D-1D03-936B-3645654B7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BD09F7E-344F-950C-495A-CD6BA4225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3387DE7-5666-D501-C21B-BEDEC2150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59CA45B-D4A1-ABDE-3611-77C4A0188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96475"/>
              </p:ext>
            </p:extLst>
          </p:nvPr>
        </p:nvGraphicFramePr>
        <p:xfrm>
          <a:off x="9347200" y="1230145"/>
          <a:ext cx="7063858" cy="726790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 글 상세보기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글 내용 확인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제목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반려동물선택값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태그내용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작성자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작성일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내용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좋아요여부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0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목록으로 가기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수정하기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삭제하기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903953"/>
                  </a:ext>
                </a:extLst>
              </a:tr>
              <a:tr h="6080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댓글등록기능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044471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6DCFA20-99AE-5C2C-DEE7-CAB68BE87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815" y="876300"/>
            <a:ext cx="7975600" cy="831648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BCE1752-4733-AE47-AA4C-9AC65256A4D8}"/>
              </a:ext>
            </a:extLst>
          </p:cNvPr>
          <p:cNvSpPr/>
          <p:nvPr/>
        </p:nvSpPr>
        <p:spPr>
          <a:xfrm>
            <a:off x="3276600" y="426518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A1DAE3C-F702-9114-3941-FA9DA22C055E}"/>
              </a:ext>
            </a:extLst>
          </p:cNvPr>
          <p:cNvSpPr/>
          <p:nvPr/>
        </p:nvSpPr>
        <p:spPr>
          <a:xfrm>
            <a:off x="6248400" y="63915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64F6ABC-9154-FA79-116B-A95FD5C69FA6}"/>
              </a:ext>
            </a:extLst>
          </p:cNvPr>
          <p:cNvSpPr/>
          <p:nvPr/>
        </p:nvSpPr>
        <p:spPr>
          <a:xfrm>
            <a:off x="1736612" y="88204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156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9EA14-AEF1-7840-F970-E299F2D03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1AE599-E83C-4C04-EAB3-93337E56F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C0DB047-BC85-229D-A9D7-96476770B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A708D5F-88BE-012F-C888-2C648CBF0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2F7A92A-5609-4449-C613-AFB0B7BBB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D9A6352-CB3B-1EB9-8692-48E130667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E84424C-A81C-1857-27F6-8463DA5D8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DD77C3A-202D-7367-1C87-3E45DADE7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D3CE2AA-1D05-D56E-41E9-F2B0F68E4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971274A-E87C-CDB0-CE8E-C758790A7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722784"/>
              </p:ext>
            </p:extLst>
          </p:nvPr>
        </p:nvGraphicFramePr>
        <p:xfrm>
          <a:off x="9422675" y="194992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동물 카테고리 </a:t>
                      </a: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선택값에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 따른 글 </a:t>
                      </a: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뱃지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제공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강아지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고양이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햄스터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파충류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거북이</a:t>
                      </a:r>
                      <a:r>
                        <a:rPr lang="en-US" altLang="ko-KR" sz="2000" dirty="0"/>
                        <a:t>),</a:t>
                      </a:r>
                      <a:r>
                        <a:rPr lang="ko-KR" altLang="en-US" sz="2000" dirty="0"/>
                        <a:t>기타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0B14620-F62D-4B89-E20A-0E94F875E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896" y="6831004"/>
            <a:ext cx="3199618" cy="23912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5C46E68-0FC2-D714-0D7E-498E9AF6E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068" y="4656444"/>
            <a:ext cx="3228655" cy="22099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90C2960-CBD7-68E8-B6A9-317A050EF3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8708" y="2120900"/>
            <a:ext cx="3571894" cy="258634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A1AB4F9-0E20-A7EE-F449-CF15F7664C9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2648" t="-3502" b="1"/>
          <a:stretch/>
        </p:blipFill>
        <p:spPr>
          <a:xfrm>
            <a:off x="4919140" y="6591300"/>
            <a:ext cx="2977911" cy="216261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1642C52-FCDE-0AD3-628E-CDCBB24B9E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3998" y="2884496"/>
            <a:ext cx="4120246" cy="4087804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DF4835DD-DA02-67CC-BBAE-AEDAC0CE5565}"/>
              </a:ext>
            </a:extLst>
          </p:cNvPr>
          <p:cNvSpPr/>
          <p:nvPr/>
        </p:nvSpPr>
        <p:spPr>
          <a:xfrm>
            <a:off x="1905000" y="15381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9910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975A3-47DA-7FA1-4617-B82A3E921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2BC7911-952E-7656-06B0-71442B035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6AF2664-3546-E72B-2DF2-FEB10DD21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AA16332-8368-17B3-82F9-4ED96F877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8708218-454C-6AAB-7FBE-38AAE14A3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FAB0D46-6EB0-4A9A-CB08-64528D9AC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DA9AC94-BE23-2B92-9C55-CA7970DE6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781FCA9-35D0-8A53-B456-B5EC98584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10798DC-0C88-71D5-6E2E-EB264FF44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5E385B4-3047-35D4-253A-689468C70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8761"/>
              </p:ext>
            </p:extLst>
          </p:nvPr>
        </p:nvGraphicFramePr>
        <p:xfrm>
          <a:off x="9401728" y="224790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작성된 글 별 좋아요 기능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클릭 시 좋아요 여부를 </a:t>
                      </a:r>
                      <a:r>
                        <a:rPr lang="en-US" altLang="ko-KR" sz="2000" dirty="0"/>
                        <a:t>DB</a:t>
                      </a:r>
                      <a:r>
                        <a:rPr lang="ko-KR" altLang="en-US" sz="2000" dirty="0"/>
                        <a:t>로 </a:t>
                      </a:r>
                      <a:r>
                        <a:rPr lang="en-US" altLang="ko-KR" sz="2000" dirty="0"/>
                        <a:t>INSERT</a:t>
                      </a:r>
                    </a:p>
                    <a:p>
                      <a:r>
                        <a:rPr lang="ko-KR" altLang="en-US" sz="2000" dirty="0" err="1"/>
                        <a:t>인기글</a:t>
                      </a:r>
                      <a:r>
                        <a:rPr lang="ko-KR" altLang="en-US" sz="2000" dirty="0"/>
                        <a:t> 정렬 기준으로 적용됨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0A65B764-8FF4-3938-B1ED-A2DFCFDDA8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594679"/>
            <a:ext cx="4608545" cy="27730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6D232B1-35F9-40AA-9B53-296391909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550" y="5397500"/>
            <a:ext cx="7137400" cy="362888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30ABCA7E-3F72-6469-E073-68EAEE680151}"/>
              </a:ext>
            </a:extLst>
          </p:cNvPr>
          <p:cNvSpPr/>
          <p:nvPr/>
        </p:nvSpPr>
        <p:spPr>
          <a:xfrm>
            <a:off x="5738394" y="476947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423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89FC6-7B59-E293-DB19-53E6C0D44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BC92B0-C094-2610-2A2C-021FD167C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C569510-0F70-ABA7-A21F-ECEF09CDF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E50E9FB-3F20-D7DE-BB7F-1D718EF96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61E7666-EFBC-3625-FA9C-298E6E04A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21387BB-AFFC-737F-E58A-759C5082A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41A68DE-50F6-5B4D-927E-81614735B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4B9FDC5-2360-D61B-CB13-06790A6D3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925DFCA-F8D9-D0FC-30A0-EDAAC37C2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60268F24-29F0-6430-1920-72C1400F1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030497"/>
              </p:ext>
            </p:extLst>
          </p:nvPr>
        </p:nvGraphicFramePr>
        <p:xfrm>
          <a:off x="9401728" y="224790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메인 페이지 쇼핑관련 정보제공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상품 데이터를 랜덤으로 추출하여 정보 제공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BA0C0CA-FF78-743E-C1B2-90448AC0E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1395896"/>
            <a:ext cx="7023100" cy="783700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4B8C176-F732-0ABF-18B6-43793FDE5E37}"/>
              </a:ext>
            </a:extLst>
          </p:cNvPr>
          <p:cNvSpPr/>
          <p:nvPr/>
        </p:nvSpPr>
        <p:spPr>
          <a:xfrm>
            <a:off x="3962400" y="202552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456549"/>
      </p:ext>
    </p:extLst>
  </p:cSld>
  <p:clrMapOvr>
    <a:masterClrMapping/>
  </p:clrMapOvr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/>
        </p:nvGraphicFramePr>
        <p:xfrm>
          <a:off x="9401728" y="2247900"/>
          <a:ext cx="7063858" cy="7269557"/>
        </p:xfrm>
        <a:graphic>
          <a:graphicData uri="http://schemas.openxmlformats.org/drawingml/2006/table">
            <a:tbl>
              <a:tblGrid>
                <a:gridCol w="720800"/>
                <a:gridCol w="6343058"/>
              </a:tblGrid>
              <a:tr h="1393446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579352">
                <a:tc gridSpan="2">
                  <a:txBody>
                    <a:bodyPr vert="horz" lIns="44308" tIns="0" rIns="0" bIns="0" anchor="ctr" anchorCtr="0"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메인 페이지 쇼핑관련 정보제공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(</a:t>
                      </a: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품목별 추천 상품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)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761002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100317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  <a:endParaRPr lang="en-US" altLang="ko-KR" sz="20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217720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000"/>
                        <a:t>상품 데이터를 랜덤으로 추출하여 정보 제공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217720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000"/>
                        <a:t>각 카테고리 별 클릭시 해당 데이터만 확인 가능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9455" y="1218652"/>
            <a:ext cx="7880531" cy="784969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2590800" y="14639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9"/>
          <p:cNvSpPr/>
          <p:nvPr/>
        </p:nvSpPr>
        <p:spPr>
          <a:xfrm>
            <a:off x="3935760" y="1844824"/>
            <a:ext cx="234026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12"/>
          <p:cNvSpPr/>
          <p:nvPr/>
        </p:nvSpPr>
        <p:spPr>
          <a:xfrm>
            <a:off x="5754254" y="145878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  <a:endParaRPr lang="en-US" altLang="ko-KR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/>
        </p:nvGraphicFramePr>
        <p:xfrm>
          <a:off x="9401728" y="2247900"/>
          <a:ext cx="7063858" cy="7269557"/>
        </p:xfrm>
        <a:graphic>
          <a:graphicData uri="http://schemas.openxmlformats.org/drawingml/2006/table">
            <a:tbl>
              <a:tblGrid>
                <a:gridCol w="720800"/>
                <a:gridCol w="6343058"/>
              </a:tblGrid>
              <a:tr h="1393446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579352">
                <a:tc gridSpan="2">
                  <a:txBody>
                    <a:bodyPr vert="horz" lIns="44308" tIns="0" rIns="0" bIns="0" anchor="ctr" anchorCtr="0"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메인 페이지 쇼핑관련 정보제공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(</a:t>
                      </a: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품목별 추천 상품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)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761002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100317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  <a:endParaRPr lang="en-US" altLang="ko-KR" sz="20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217720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000"/>
                        <a:t>상품 데이터를 랜덤으로 추출하여 정보 제공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217720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000"/>
                        <a:t>각 카테고리 별 클릭시 해당 데이터만 확인 가능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62000" y="634357"/>
            <a:ext cx="6658086" cy="331534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09600" y="3818936"/>
            <a:ext cx="7086600" cy="315197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96907" y="6794561"/>
            <a:ext cx="6388271" cy="2858082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7961166" y="459479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직사각형 19"/>
          <p:cNvSpPr/>
          <p:nvPr/>
        </p:nvSpPr>
        <p:spPr>
          <a:xfrm>
            <a:off x="4007768" y="1124744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403812" y="4041068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19"/>
          <p:cNvSpPr/>
          <p:nvPr/>
        </p:nvSpPr>
        <p:spPr>
          <a:xfrm>
            <a:off x="4583832" y="6957392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64386" y="1888037"/>
            <a:ext cx="13226514" cy="1103233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150000"/>
              </a:lnSpc>
              <a:defRPr/>
            </a:pPr>
            <a:r>
              <a:rPr lang="ko-KR" altLang="en-US" b="1">
                <a:solidFill>
                  <a:srgbClr val="404040"/>
                </a:solidFill>
                <a:latin typeface="+mj-ea"/>
                <a:ea typeface="+mj-ea"/>
              </a:rPr>
              <a:t>프로젝트 명 </a:t>
            </a:r>
            <a:br>
              <a:rPr lang="en-US" altLang="ko-KR">
                <a:solidFill>
                  <a:srgbClr val="404040"/>
                </a:solidFill>
                <a:latin typeface="+mj-ea"/>
                <a:ea typeface="+mj-ea"/>
              </a:rPr>
            </a:br>
            <a:r>
              <a:rPr lang="ko-KR" altLang="en-US">
                <a:solidFill>
                  <a:srgbClr val="404040"/>
                </a:solidFill>
                <a:latin typeface="+mj-ea"/>
                <a:ea typeface="+mj-ea"/>
              </a:rPr>
              <a:t>행복한 발걸음</a:t>
            </a:r>
            <a:r>
              <a:rPr lang="en-US" altLang="ko-KR">
                <a:solidFill>
                  <a:srgbClr val="404040"/>
                </a:solidFill>
                <a:latin typeface="+mj-ea"/>
                <a:ea typeface="+mj-ea"/>
              </a:rPr>
              <a:t>(Happy Steps)</a:t>
            </a:r>
            <a:endParaRPr lang="ko-KR" altLang="en-US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875533" y="5202915"/>
            <a:ext cx="13204217" cy="1198389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150000"/>
              </a:lnSpc>
              <a:defRPr/>
            </a:pPr>
            <a:r>
              <a:rPr lang="ko-KR" altLang="en-US" b="1">
                <a:solidFill>
                  <a:srgbClr val="404040"/>
                </a:solidFill>
                <a:latin typeface="+mj-ea"/>
                <a:ea typeface="+mj-ea"/>
              </a:rPr>
              <a:t>주요 구현 기능 </a:t>
            </a:r>
            <a:endParaRPr lang="ko-KR" altLang="en-US" b="1">
              <a:solidFill>
                <a:srgbClr val="404040"/>
              </a:solidFill>
              <a:latin typeface="+mj-ea"/>
              <a:ea typeface="+mj-ea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+mj-ea"/>
                <a:ea typeface="+mj-ea"/>
              </a:rPr>
              <a:t>애완동물 제품 판매</a:t>
            </a:r>
            <a:r>
              <a:rPr lang="en-US" altLang="ko-KR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j-ea"/>
                <a:ea typeface="+mj-ea"/>
              </a:rPr>
              <a:t>유기동물 입양</a:t>
            </a:r>
            <a:r>
              <a:rPr lang="en-US" altLang="ko-KR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j-ea"/>
                <a:ea typeface="+mj-ea"/>
              </a:rPr>
              <a:t>커뮤니티 기능을 결합한 이커머스</a:t>
            </a:r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864385" y="6878558"/>
            <a:ext cx="13226513" cy="1520405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r>
              <a:rPr lang="ko-KR" altLang="en-US" sz="2000">
                <a:solidFill>
                  <a:srgbClr val="404040"/>
                </a:solidFill>
                <a:latin typeface="+mj-ea"/>
                <a:ea typeface="+mj-ea"/>
              </a:rPr>
              <a:t>하나의 사이트에서  사랑하는 반려동물에게 필요한 상품을 구매할 수 있음</a:t>
            </a:r>
            <a:endParaRPr lang="ko-KR" altLang="en-US" sz="2000">
              <a:solidFill>
                <a:srgbClr val="404040"/>
              </a:solidFill>
              <a:latin typeface="+mj-ea"/>
              <a:ea typeface="+mj-ea"/>
            </a:endParaRPr>
          </a:p>
          <a:p>
            <a:pPr lvl="1">
              <a:defRPr/>
            </a:pPr>
            <a:r>
              <a:rPr lang="ko-KR" altLang="en-US" sz="2000">
                <a:solidFill>
                  <a:srgbClr val="404040"/>
                </a:solidFill>
                <a:latin typeface="+mj-ea"/>
                <a:ea typeface="+mj-ea"/>
              </a:rPr>
              <a:t>유기동물 입양문화의 확산으로 선한 영향력 및 문화형성</a:t>
            </a:r>
            <a:endParaRPr lang="ko-KR" altLang="en-US" sz="2000">
              <a:solidFill>
                <a:srgbClr val="404040"/>
              </a:solidFill>
              <a:latin typeface="+mj-ea"/>
              <a:ea typeface="+mj-ea"/>
            </a:endParaRPr>
          </a:p>
          <a:p>
            <a:pPr lvl="1">
              <a:defRPr/>
            </a:pPr>
            <a:r>
              <a:rPr lang="ko-KR" altLang="en-US" sz="2000">
                <a:solidFill>
                  <a:srgbClr val="404040"/>
                </a:solidFill>
                <a:latin typeface="+mj-ea"/>
                <a:ea typeface="+mj-ea"/>
              </a:rPr>
              <a:t>다양한 반려동물들에 대한 커뮤니티 기능</a:t>
            </a:r>
            <a:endParaRPr lang="ko-KR" altLang="en-US" sz="2000">
              <a:solidFill>
                <a:srgbClr val="404040"/>
              </a:solidFill>
              <a:latin typeface="+mj-ea"/>
              <a:ea typeface="+mj-ea"/>
            </a:endParaRPr>
          </a:p>
          <a:p>
            <a:pPr lvl="1">
              <a:defRPr/>
            </a:pPr>
            <a:r>
              <a:rPr lang="ko-KR" altLang="en-US" sz="2000">
                <a:solidFill>
                  <a:srgbClr val="404040"/>
                </a:solidFill>
                <a:latin typeface="+mj-ea"/>
                <a:ea typeface="+mj-ea"/>
              </a:rPr>
              <a:t>유기동물</a:t>
            </a:r>
            <a:r>
              <a:rPr lang="en-US" altLang="ko-KR" sz="200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sz="2000">
                <a:solidFill>
                  <a:srgbClr val="404040"/>
                </a:solidFill>
                <a:latin typeface="+mj-ea"/>
                <a:ea typeface="+mj-ea"/>
              </a:rPr>
              <a:t>동물병원</a:t>
            </a:r>
            <a:r>
              <a:rPr lang="en-US" altLang="ko-KR" sz="2000">
                <a:solidFill>
                  <a:srgbClr val="404040"/>
                </a:solidFill>
                <a:latin typeface="+mj-ea"/>
                <a:ea typeface="+mj-ea"/>
              </a:rPr>
              <a:t>,</a:t>
            </a:r>
            <a:r>
              <a:rPr lang="ko-KR" altLang="en-US" sz="2000">
                <a:solidFill>
                  <a:srgbClr val="404040"/>
                </a:solidFill>
                <a:latin typeface="+mj-ea"/>
                <a:ea typeface="+mj-ea"/>
              </a:rPr>
              <a:t>동물약국에 대한 정보 제공</a:t>
            </a:r>
            <a:endParaRPr lang="ko-KR" altLang="en-US" sz="200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864386" y="3559856"/>
            <a:ext cx="13215365" cy="1270000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150000"/>
              </a:lnSpc>
              <a:defRPr/>
            </a:pPr>
            <a:r>
              <a:rPr lang="ko-KR" altLang="en-US" b="1">
                <a:solidFill>
                  <a:srgbClr val="404040"/>
                </a:solidFill>
                <a:latin typeface="+mj-ea"/>
                <a:ea typeface="+mj-ea"/>
              </a:rPr>
              <a:t>배경 및 필요성</a:t>
            </a:r>
            <a:endParaRPr lang="ko-KR" altLang="en-US" b="1">
              <a:solidFill>
                <a:srgbClr val="404040"/>
              </a:solidFill>
              <a:latin typeface="+mj-ea"/>
              <a:ea typeface="+mj-ea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>
                <a:solidFill>
                  <a:srgbClr val="404040"/>
                </a:solidFill>
                <a:latin typeface="+mj-ea"/>
                <a:ea typeface="+mj-ea"/>
              </a:rPr>
              <a:t>반려동물의 증가에 따른 유기동물 증가를 배경으로 </a:t>
            </a:r>
            <a:r>
              <a:rPr lang="en-US" altLang="ko-KR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srgbClr val="404040"/>
                </a:solidFill>
                <a:latin typeface="+mj-ea"/>
                <a:ea typeface="+mj-ea"/>
              </a:rPr>
              <a:t>애완동물 제품 판매</a:t>
            </a:r>
            <a:r>
              <a:rPr lang="en-US" altLang="ko-KR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srgbClr val="404040"/>
                </a:solidFill>
                <a:latin typeface="+mj-ea"/>
                <a:ea typeface="+mj-ea"/>
              </a:rPr>
              <a:t>유기동물 입양</a:t>
            </a:r>
            <a:r>
              <a:rPr lang="en-US" altLang="ko-KR">
                <a:solidFill>
                  <a:srgbClr val="404040"/>
                </a:solidFill>
                <a:latin typeface="+mj-ea"/>
                <a:ea typeface="+mj-ea"/>
              </a:rPr>
              <a:t>. </a:t>
            </a:r>
            <a:r>
              <a:rPr lang="ko-KR" altLang="en-US">
                <a:solidFill>
                  <a:srgbClr val="404040"/>
                </a:solidFill>
                <a:latin typeface="+mj-ea"/>
                <a:ea typeface="+mj-ea"/>
              </a:rPr>
              <a:t>커뮤니티 기능을 결합한 이커머스 플랫폼</a:t>
            </a:r>
            <a:endParaRPr lang="ko-KR" altLang="en-US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3148" y="1888037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660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56595" y="3573641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660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56595" y="5259245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660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6595" y="6878558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660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E38E7-8B3C-8473-9842-3312CD153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738FBAD-FB50-17F2-6592-5D2867AF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28F2F82-34C5-BFC5-4A39-1885C56D0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3FC351-1BEC-1024-014D-7EFCE98DC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0842441-2D26-D91D-7289-66D10914C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A6AA0A1-77C6-3849-58C1-AFF9A4A35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598A4A1-826A-2001-C615-64E975FA2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E5CC291-780D-B532-517C-F37C292FC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B8DCA05-CC17-E2C2-AB8D-BB7E8E99F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955E531F-06AC-D495-6671-2BFB99719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326945"/>
              </p:ext>
            </p:extLst>
          </p:nvPr>
        </p:nvGraphicFramePr>
        <p:xfrm>
          <a:off x="9401728" y="2247900"/>
          <a:ext cx="7063858" cy="726955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입양후기 및 공고 </a:t>
                      </a: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보러가기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입양후기 게시판  </a:t>
                      </a:r>
                      <a:r>
                        <a:rPr lang="ko-KR" altLang="en-US" sz="2000" dirty="0" err="1"/>
                        <a:t>보러가기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메인 페이지 입양 공고 동물 확인 기능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FB9E006A-DE30-C65B-3E0E-7938694D6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21" y="1298066"/>
            <a:ext cx="7087589" cy="788403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4B07869-4A60-5169-020F-55239D20A9CA}"/>
              </a:ext>
            </a:extLst>
          </p:cNvPr>
          <p:cNvSpPr/>
          <p:nvPr/>
        </p:nvSpPr>
        <p:spPr>
          <a:xfrm>
            <a:off x="7976494" y="4550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9B34D66-2D4E-84D6-925F-D7861419BAC1}"/>
              </a:ext>
            </a:extLst>
          </p:cNvPr>
          <p:cNvSpPr/>
          <p:nvPr/>
        </p:nvSpPr>
        <p:spPr>
          <a:xfrm>
            <a:off x="7863792" y="758646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42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0115D-8CAC-A136-D560-050CAC1BA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E53DF0-7D88-E1F0-BB51-586A63686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8670A18-15AD-5CA5-A122-B50451355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920DE94-0E7B-AE5E-0F77-5A96A9BCF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21330AF-B25D-B9ED-A9D7-C7DAAA273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35AFBC9-F110-0406-AAD5-8C81B6C6E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12DBEAD-AB75-93D9-86DB-8545987B8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D3B3CCD-AF1B-A0E2-0D61-3C44F63DD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DFDA030-9856-AC82-4C3D-5AA19C3F5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89B73B37-D2F0-4F03-B0B6-0367AC31E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160621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인사말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34BB989-04BB-95B0-AA07-A75595FE6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076" y="1377199"/>
            <a:ext cx="6486776" cy="840180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DDE7A80-AABD-9BBA-C1A4-8C0A90249F1B}"/>
              </a:ext>
            </a:extLst>
          </p:cNvPr>
          <p:cNvSpPr/>
          <p:nvPr/>
        </p:nvSpPr>
        <p:spPr>
          <a:xfrm>
            <a:off x="2514600" y="264324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069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163D9-86FC-314B-EABA-562A2CF4C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A64EAED-5B98-D63C-3EA9-1C612A01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6C94E34-5980-627A-C24C-E4FA27D4F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4CF01A0-21A1-CF10-0CA3-E2CBFD1EA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C27398F-0691-3D48-7551-9736BAD66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B768F08-D5B9-743C-22BD-3065C0AA8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832949A-132B-D9EA-5B7C-7512C8EEA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5BCEBD0-6D2E-9949-AC0A-FA6685688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53D7BF8-A35F-8004-4296-D9E5D127D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73806285-DEBE-0D34-58D3-549300352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613540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서비스 안내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988E053-22C2-E229-5871-F318AE01E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293" y="730425"/>
            <a:ext cx="7473914" cy="9033666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9213AB05-DF03-9D1D-C2E1-6D4E6E56D184}"/>
              </a:ext>
            </a:extLst>
          </p:cNvPr>
          <p:cNvSpPr/>
          <p:nvPr/>
        </p:nvSpPr>
        <p:spPr>
          <a:xfrm>
            <a:off x="2667000" y="455751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9F654A7-A1E7-4A3A-F680-3EF1CB8AF8AD}"/>
              </a:ext>
            </a:extLst>
          </p:cNvPr>
          <p:cNvSpPr/>
          <p:nvPr/>
        </p:nvSpPr>
        <p:spPr>
          <a:xfrm>
            <a:off x="2667000" y="248695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762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0C510-1840-CE99-85BC-FEA9C440F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44AB4CD-2289-32BB-0A3E-A680D3894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106DD4C-2A1F-62BC-3DFC-BF4D15D77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57C8EB-8DF4-8EE3-BACB-3450F6F66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FFC3888-052B-510C-5F7D-E4F72D7AF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D88B794-CA20-3D53-CA94-120483B9A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2431116-2695-31D0-0818-A0E1DB0D8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DCE3D09-26CF-8B11-FEDD-EA19834B1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FE19F67-FAB5-F2B6-6DCA-C58E7D11C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494AEA9-816A-FF81-DD33-1F38ACE11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568014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윤리강령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E11D4685-B1D8-5F1E-3E9E-A0D2DF7C00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268" y="935615"/>
            <a:ext cx="7528318" cy="858184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DE0B8D0-1E0C-B30D-B469-305E1B24B457}"/>
              </a:ext>
            </a:extLst>
          </p:cNvPr>
          <p:cNvSpPr/>
          <p:nvPr/>
        </p:nvSpPr>
        <p:spPr>
          <a:xfrm>
            <a:off x="2590800" y="22005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77DB319-F0AF-4ED1-646F-F80A6D55506D}"/>
              </a:ext>
            </a:extLst>
          </p:cNvPr>
          <p:cNvSpPr/>
          <p:nvPr/>
        </p:nvSpPr>
        <p:spPr>
          <a:xfrm>
            <a:off x="2590800" y="48294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358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BE7EC-9C4B-EEAF-81B0-D44398F3B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8C362E-9ECC-D5EB-B56F-0F3177C54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3E5CD98-3AB4-1783-D2EA-5B9D9F234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F1CC3BB-4A90-E3BE-91C1-9B31FDC76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42D527F-07BD-99A2-41B8-B9A585087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2692E9D-FFAC-D135-FD7C-35A79CAE1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A2C3F5E-BE50-0FAA-9FF6-704D6F9CE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DD8C50-073B-A209-8824-B7C3B2D17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3AE6041-ED58-4A7D-4660-54E730C55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A651979-DAC6-540D-B93F-F08D13AC6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112359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4148492-7E0E-F938-11E5-0AD9B99CC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327" y="575364"/>
            <a:ext cx="7521400" cy="920363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EED586FA-9EAA-816E-F3A2-77834D42F93D}"/>
              </a:ext>
            </a:extLst>
          </p:cNvPr>
          <p:cNvSpPr/>
          <p:nvPr/>
        </p:nvSpPr>
        <p:spPr>
          <a:xfrm>
            <a:off x="2743200" y="20193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ECBEAC5-CFF2-475A-7758-F453074FCE4A}"/>
              </a:ext>
            </a:extLst>
          </p:cNvPr>
          <p:cNvSpPr/>
          <p:nvPr/>
        </p:nvSpPr>
        <p:spPr>
          <a:xfrm>
            <a:off x="2743200" y="35560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45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D8910-59C0-3815-9DA4-3DAD220AF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468E13-8028-BBA6-6FDA-6F9338A8C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9ABFE95-2AFB-4334-E027-DB365A70C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FD76CA8-FFC1-41ED-80F6-D195C3A27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B3EE483-F9A6-35C1-2C9A-ABCB4A069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204B746-7620-AAFE-E489-6357CF340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7BDFB3A-2BDF-770F-0846-CC52A7CB7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8EE2B4F-B961-134E-231C-EC1FDED6B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50F6920-7566-C860-5423-9769EEE00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655AF0B-F2ED-E287-3766-7D7C4C3F3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58463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조직도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9D75F49A-6E62-4EF8-22FD-D7DCB7893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781" y="769541"/>
            <a:ext cx="7667205" cy="864038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1B15280-5256-604E-128F-5A99C62CBA1E}"/>
              </a:ext>
            </a:extLst>
          </p:cNvPr>
          <p:cNvSpPr/>
          <p:nvPr/>
        </p:nvSpPr>
        <p:spPr>
          <a:xfrm>
            <a:off x="2667000" y="292943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93B9E77-09CC-DD3E-E011-55364912AF58}"/>
              </a:ext>
            </a:extLst>
          </p:cNvPr>
          <p:cNvSpPr/>
          <p:nvPr/>
        </p:nvSpPr>
        <p:spPr>
          <a:xfrm>
            <a:off x="2209800" y="482504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71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93F14-941B-085A-5CB2-409C4094C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980D409-FC32-E079-019F-8CA75ADC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2EF1D0E-39F9-0214-84A1-9293E34A0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18559E1-C225-08ED-5791-4DC792172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23446B8-2710-78D3-8965-8612FC46A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40DDDC2-9DE7-29F5-0C69-D633E986C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BB9FA28-4DF0-40CC-AD8C-B5380B86F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18BEC54-969F-962D-E607-B06F11402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6A3C368-523C-8710-2848-4EBA68015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2FD893F-811B-BC1F-1063-B8C90DC67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787863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 err="1"/>
                        <a:t>오시는길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0079DE2-CBCE-89F1-DA6C-FDA23E8EAC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017" y="1061468"/>
            <a:ext cx="7821116" cy="857783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FF4E034-9359-6F6B-A6A5-E9C8E9641948}"/>
              </a:ext>
            </a:extLst>
          </p:cNvPr>
          <p:cNvSpPr/>
          <p:nvPr/>
        </p:nvSpPr>
        <p:spPr>
          <a:xfrm>
            <a:off x="2971800" y="290955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237926-B68B-3F3F-D861-580435016C41}"/>
              </a:ext>
            </a:extLst>
          </p:cNvPr>
          <p:cNvSpPr/>
          <p:nvPr/>
        </p:nvSpPr>
        <p:spPr>
          <a:xfrm>
            <a:off x="6705600" y="422888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743790"/>
      </p:ext>
    </p:extLst>
  </p:cSld>
  <p:clrMapOvr>
    <a:masterClrMapping/>
  </p:clrMapOvr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/>
        </p:nvGraphicFramePr>
        <p:xfrm>
          <a:off x="9434771" y="660400"/>
          <a:ext cx="7063858" cy="8902699"/>
        </p:xfrm>
        <a:graphic>
          <a:graphicData uri="http://schemas.openxmlformats.org/drawingml/2006/table">
            <a:tbl>
              <a:tblGrid>
                <a:gridCol w="720800"/>
                <a:gridCol w="6343058"/>
              </a:tblGrid>
              <a:tr h="1706491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934161">
                <a:tc gridSpan="2">
                  <a:txBody>
                    <a:bodyPr vert="horz" lIns="44308" tIns="0" rIns="0" bIns="0" anchor="ctr" anchorCtr="0"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상품페이지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931965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347508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  <a:endParaRPr lang="en-US" altLang="ko-KR" sz="20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491287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000"/>
                        <a:t>상단 카테고리 클릭시 </a:t>
                      </a:r>
                      <a:r>
                        <a:rPr lang="en-US" altLang="ko-KR" sz="2000"/>
                        <a:t>(</a:t>
                      </a:r>
                      <a:r>
                        <a:rPr lang="ko-KR" altLang="en-US" sz="2000"/>
                        <a:t>전체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강아지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고양이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햄스터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파충류</a:t>
                      </a:r>
                      <a:r>
                        <a:rPr lang="en-US" altLang="ko-KR" sz="2000"/>
                        <a:t>)</a:t>
                      </a:r>
                      <a:r>
                        <a:rPr lang="ko-KR" altLang="en-US" sz="2000"/>
                        <a:t>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91287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000"/>
                        <a:t>전체 상품개수 </a:t>
                      </a:r>
                      <a:r>
                        <a:rPr lang="en-US" altLang="ko-KR" sz="2000"/>
                        <a:t>, </a:t>
                      </a:r>
                      <a:r>
                        <a:rPr lang="ko-KR" altLang="en-US" sz="2000"/>
                        <a:t>상단검색기능</a:t>
                      </a:r>
                      <a:r>
                        <a:rPr lang="en-US" altLang="ko-KR" sz="2000"/>
                        <a:t>, </a:t>
                      </a:r>
                      <a:r>
                        <a:rPr lang="ko-KR" altLang="en-US" sz="2000"/>
                        <a:t>페이징기능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5077" y="776895"/>
            <a:ext cx="7158623" cy="886240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105400" y="177800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911424" y="16288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직사각형 19"/>
          <p:cNvSpPr/>
          <p:nvPr/>
        </p:nvSpPr>
        <p:spPr>
          <a:xfrm>
            <a:off x="2999656" y="1628800"/>
            <a:ext cx="21602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99456" y="1988840"/>
            <a:ext cx="1224136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65554" y="894757"/>
            <a:ext cx="6563641" cy="849748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13687" y="449470"/>
            <a:ext cx="8207513" cy="9329530"/>
          </a:xfrm>
          <a:prstGeom prst="rect">
            <a:avLst/>
          </a:prstGeom>
        </p:spPr>
      </p:pic>
      <p:sp>
        <p:nvSpPr>
          <p:cNvPr id="16" name="직사각형 19"/>
          <p:cNvSpPr/>
          <p:nvPr/>
        </p:nvSpPr>
        <p:spPr>
          <a:xfrm>
            <a:off x="3827748" y="1268760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9"/>
          <p:cNvSpPr/>
          <p:nvPr/>
        </p:nvSpPr>
        <p:spPr>
          <a:xfrm>
            <a:off x="12720736" y="728700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1451484" y="1808820"/>
            <a:ext cx="118813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9"/>
          <p:cNvSpPr/>
          <p:nvPr/>
        </p:nvSpPr>
        <p:spPr>
          <a:xfrm>
            <a:off x="9444372" y="1268760"/>
            <a:ext cx="1332148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6547" y="567332"/>
            <a:ext cx="8257139" cy="89957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13686" y="462722"/>
            <a:ext cx="8257139" cy="9328978"/>
          </a:xfrm>
          <a:prstGeom prst="rect">
            <a:avLst/>
          </a:prstGeom>
        </p:spPr>
      </p:pic>
      <p:sp>
        <p:nvSpPr>
          <p:cNvPr id="15" name="직사각형 19"/>
          <p:cNvSpPr/>
          <p:nvPr/>
        </p:nvSpPr>
        <p:spPr>
          <a:xfrm>
            <a:off x="5123892" y="1772816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9"/>
          <p:cNvSpPr/>
          <p:nvPr/>
        </p:nvSpPr>
        <p:spPr>
          <a:xfrm>
            <a:off x="14052884" y="1844824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9"/>
          <p:cNvSpPr/>
          <p:nvPr/>
        </p:nvSpPr>
        <p:spPr>
          <a:xfrm>
            <a:off x="911424" y="2240868"/>
            <a:ext cx="1440160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9336360" y="2312876"/>
            <a:ext cx="140415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n-ea"/>
              </a:rPr>
              <a:t>프로젝트 팀 구성 및 역할</a:t>
            </a:r>
            <a:endParaRPr lang="ko-KR" altLang="ko-KR" sz="2400" b="0" u="sng" spc="-200">
              <a:solidFill>
                <a:srgbClr val="3e372e"/>
              </a:solidFill>
              <a:latin typeface="+mn-ea"/>
            </a:endParaRPr>
          </a:p>
        </p:txBody>
      </p:sp>
      <p:graphicFrame>
        <p:nvGraphicFramePr>
          <p:cNvPr id="13" name="내용 개체 틀 3"/>
          <p:cNvGraphicFramePr>
            <a:graphicFrameLocks noChangeAspect="1"/>
          </p:cNvGraphicFramePr>
          <p:nvPr/>
        </p:nvGraphicFramePr>
        <p:xfrm>
          <a:off x="1828800" y="1943100"/>
          <a:ext cx="14401800" cy="6629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1455"/>
                <a:gridCol w="2596983"/>
                <a:gridCol w="9223362"/>
              </a:tblGrid>
              <a:tr h="107006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이름</a:t>
                      </a:r>
                      <a:endParaRPr lang="ko-KR" altLang="en-US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역할</a:t>
                      </a:r>
                      <a:endParaRPr lang="ko-KR" altLang="en-US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       담당업무</a:t>
                      </a:r>
                      <a:endParaRPr lang="ko-KR" altLang="en-US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123581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강 채 윤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팀장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/>
                        <a:t>프로젝트 기획 및 분석</a:t>
                      </a:r>
                      <a:r>
                        <a:rPr lang="en-US" altLang="ko-KR"/>
                        <a:t>,  DB </a:t>
                      </a:r>
                      <a:r>
                        <a:rPr lang="ko-KR" altLang="en-US"/>
                        <a:t>설계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문서작업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화면 설계</a:t>
                      </a:r>
                      <a:r>
                        <a:rPr lang="en-US" altLang="ko-KR"/>
                        <a:t>,  WEB, RPA,  </a:t>
                      </a:r>
                      <a:r>
                        <a:rPr lang="ko-KR" altLang="en-US"/>
                        <a:t>테스트</a:t>
                      </a:r>
                      <a:r>
                        <a:rPr lang="en-US" altLang="ko-KR"/>
                        <a:t>,  Android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bg2"/>
                    </a:solidFill>
                  </a:tcPr>
                </a:tc>
              </a:tr>
              <a:tr h="115293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김지현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부 팀장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/>
                        <a:t>프로젝트 기획 및 분석</a:t>
                      </a:r>
                      <a:r>
                        <a:rPr lang="en-US" altLang="ko-KR"/>
                        <a:t>, DB </a:t>
                      </a:r>
                      <a:r>
                        <a:rPr lang="ko-KR" altLang="en-US"/>
                        <a:t>설계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화면 설계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문서작업</a:t>
                      </a:r>
                      <a:r>
                        <a:rPr lang="en-US" altLang="ko-KR"/>
                        <a:t>, WEB, RPA, </a:t>
                      </a:r>
                      <a:r>
                        <a:rPr lang="ko-KR" altLang="en-US"/>
                        <a:t>테스트</a:t>
                      </a:r>
                      <a:r>
                        <a:rPr lang="en-US" altLang="ko-KR"/>
                        <a:t>, Android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96078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김범석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팀원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/>
                        <a:t>프로젝트 기획 및 분석</a:t>
                      </a:r>
                      <a:r>
                        <a:rPr lang="en-US" altLang="ko-KR"/>
                        <a:t>, DB </a:t>
                      </a:r>
                      <a:r>
                        <a:rPr lang="ko-KR" altLang="en-US"/>
                        <a:t>설계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화면 설계</a:t>
                      </a:r>
                      <a:r>
                        <a:rPr lang="en-US" altLang="ko-KR"/>
                        <a:t>,  WEB,  RPA, </a:t>
                      </a:r>
                      <a:r>
                        <a:rPr lang="ko-KR" altLang="en-US"/>
                        <a:t>테스트</a:t>
                      </a:r>
                      <a:r>
                        <a:rPr lang="en-US" altLang="ko-KR"/>
                        <a:t>, Android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bg2"/>
                    </a:solidFill>
                  </a:tcPr>
                </a:tc>
              </a:tr>
              <a:tr h="105686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손유빈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팀원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/>
                        <a:t>프로젝트 기획</a:t>
                      </a:r>
                      <a:r>
                        <a:rPr lang="en-US" altLang="ko-KR"/>
                        <a:t>, WEB, </a:t>
                      </a:r>
                      <a:r>
                        <a:rPr lang="ko-KR" altLang="en-US"/>
                        <a:t>데이터 구축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문서작업</a:t>
                      </a:r>
                      <a:r>
                        <a:rPr lang="en-US" altLang="ko-KR"/>
                        <a:t>, RPA, </a:t>
                      </a:r>
                      <a:r>
                        <a:rPr lang="ko-KR" altLang="en-US"/>
                        <a:t>테스트</a:t>
                      </a:r>
                      <a:r>
                        <a:rPr lang="en-US" altLang="ko-KR"/>
                        <a:t>, Android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15293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명 성 환</a:t>
                      </a:r>
                      <a:endParaRPr lang="en-US" altLang="ko-KR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/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/>
                        <a:t>멘토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/>
                        <a:t>프로젝트 질의 응답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90600" y="863007"/>
            <a:ext cx="7391400" cy="8497486"/>
          </a:xfrm>
          <a:prstGeom prst="rect">
            <a:avLst/>
          </a:prstGeom>
        </p:spPr>
      </p:pic>
      <p:graphicFrame>
        <p:nvGraphicFramePr>
          <p:cNvPr id="13" name="Group 662"/>
          <p:cNvGraphicFramePr>
            <a:graphicFrameLocks noGrp="1"/>
          </p:cNvGraphicFramePr>
          <p:nvPr/>
        </p:nvGraphicFramePr>
        <p:xfrm>
          <a:off x="9434771" y="660401"/>
          <a:ext cx="7063858" cy="8978899"/>
        </p:xfrm>
        <a:graphic>
          <a:graphicData uri="http://schemas.openxmlformats.org/drawingml/2006/table">
            <a:tbl>
              <a:tblGrid>
                <a:gridCol w="720800"/>
                <a:gridCol w="6343058"/>
              </a:tblGrid>
              <a:tr h="1289193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461190">
                <a:tc gridSpan="2">
                  <a:txBody>
                    <a:bodyPr vert="horz" lIns="44308" tIns="0" rIns="0" bIns="0" anchor="ctr" anchorCtr="0"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상품페이지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(</a:t>
                      </a: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상세보기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)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704066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17994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  <a:endParaRPr lang="en-US" altLang="ko-KR" sz="20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126614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000"/>
                        <a:t>상단 카테고리 클릭시 </a:t>
                      </a:r>
                      <a:r>
                        <a:rPr lang="en-US" altLang="ko-KR" sz="2000"/>
                        <a:t>(</a:t>
                      </a:r>
                      <a:r>
                        <a:rPr lang="ko-KR" altLang="en-US" sz="2000"/>
                        <a:t>전체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강아지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고양이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햄스터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파충류</a:t>
                      </a:r>
                      <a:r>
                        <a:rPr lang="en-US" altLang="ko-KR" sz="2000"/>
                        <a:t>)</a:t>
                      </a:r>
                      <a:r>
                        <a:rPr lang="ko-KR" altLang="en-US" sz="2000"/>
                        <a:t>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26614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000"/>
                        <a:t>수량 조절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26614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3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000"/>
                        <a:t>목록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구매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장바구니 버튼 클릭 시 관련 페이지 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26614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4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000"/>
                        <a:t>상세정보보기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배송안내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교환 및 반품안내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상품후기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상품문의 페이지 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9"/>
          <p:cNvSpPr/>
          <p:nvPr/>
        </p:nvSpPr>
        <p:spPr>
          <a:xfrm>
            <a:off x="3179676" y="1880828"/>
            <a:ext cx="23042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9"/>
          <p:cNvSpPr/>
          <p:nvPr/>
        </p:nvSpPr>
        <p:spPr>
          <a:xfrm>
            <a:off x="3467708" y="1700808"/>
            <a:ext cx="360040" cy="180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9"/>
          <p:cNvSpPr/>
          <p:nvPr/>
        </p:nvSpPr>
        <p:spPr>
          <a:xfrm>
            <a:off x="4331804" y="3248980"/>
            <a:ext cx="1584176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9"/>
          <p:cNvSpPr/>
          <p:nvPr/>
        </p:nvSpPr>
        <p:spPr>
          <a:xfrm>
            <a:off x="3719736" y="4221088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2603612" y="4482641"/>
            <a:ext cx="3492388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12"/>
          <p:cNvSpPr/>
          <p:nvPr/>
        </p:nvSpPr>
        <p:spPr>
          <a:xfrm>
            <a:off x="5555940" y="180882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타원 12"/>
          <p:cNvSpPr/>
          <p:nvPr/>
        </p:nvSpPr>
        <p:spPr>
          <a:xfrm>
            <a:off x="5987988" y="3176972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21" name="타원 12"/>
          <p:cNvSpPr/>
          <p:nvPr/>
        </p:nvSpPr>
        <p:spPr>
          <a:xfrm>
            <a:off x="5015880" y="396906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3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22" name="타원 12"/>
          <p:cNvSpPr/>
          <p:nvPr/>
        </p:nvSpPr>
        <p:spPr>
          <a:xfrm>
            <a:off x="6132004" y="4365104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4</a:t>
            </a:r>
            <a:endParaRPr lang="en-US" altLang="ko-KR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30142" y="1062594"/>
            <a:ext cx="6982799" cy="833540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987182" y="444500"/>
            <a:ext cx="8157817" cy="9309100"/>
          </a:xfrm>
          <a:prstGeom prst="rect">
            <a:avLst/>
          </a:prstGeom>
        </p:spPr>
      </p:pic>
      <p:sp>
        <p:nvSpPr>
          <p:cNvPr id="17" name="직사각형 19"/>
          <p:cNvSpPr/>
          <p:nvPr/>
        </p:nvSpPr>
        <p:spPr>
          <a:xfrm>
            <a:off x="3071664" y="6641976"/>
            <a:ext cx="504055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12432704" y="5049180"/>
            <a:ext cx="936103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38420" y="766207"/>
            <a:ext cx="8213098" cy="86910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13686" y="478384"/>
            <a:ext cx="8137769" cy="9300616"/>
          </a:xfrm>
          <a:prstGeom prst="rect">
            <a:avLst/>
          </a:prstGeom>
        </p:spPr>
      </p:pic>
      <p:sp>
        <p:nvSpPr>
          <p:cNvPr id="17" name="직사각형 19"/>
          <p:cNvSpPr/>
          <p:nvPr/>
        </p:nvSpPr>
        <p:spPr>
          <a:xfrm>
            <a:off x="5339916" y="5445224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13872864" y="7317432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9427" y="900753"/>
            <a:ext cx="7903573" cy="86623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sp>
        <p:nvSpPr>
          <p:cNvPr id="14" name="직사각형 19"/>
          <p:cNvSpPr/>
          <p:nvPr/>
        </p:nvSpPr>
        <p:spPr>
          <a:xfrm>
            <a:off x="5051884" y="3681028"/>
            <a:ext cx="82809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9"/>
          <p:cNvSpPr/>
          <p:nvPr/>
        </p:nvSpPr>
        <p:spPr>
          <a:xfrm>
            <a:off x="947428" y="5949280"/>
            <a:ext cx="7632848" cy="1476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9"/>
          <p:cNvSpPr/>
          <p:nvPr/>
        </p:nvSpPr>
        <p:spPr>
          <a:xfrm>
            <a:off x="9228348" y="4905164"/>
            <a:ext cx="7560840" cy="2952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79759" y="585028"/>
            <a:ext cx="8150298" cy="9053443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9488768" y="1028700"/>
          <a:ext cx="7063858" cy="7411412"/>
        </p:xfrm>
        <a:graphic>
          <a:graphicData uri="http://schemas.openxmlformats.org/drawingml/2006/table">
            <a:tbl>
              <a:tblGrid>
                <a:gridCol w="720800"/>
                <a:gridCol w="6343058"/>
              </a:tblGrid>
              <a:tr h="1706491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934161">
                <a:tc gridSpan="2">
                  <a:txBody>
                    <a:bodyPr vert="horz" lIns="44308" tIns="0" rIns="0" bIns="0" anchor="ctr" anchorCtr="0"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후원하기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(</a:t>
                      </a: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폼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)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931965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347508"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  <a:endParaRPr lang="en-US" altLang="ko-KR" sz="20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491287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000"/>
                        <a:t>후원하기 관련 폼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9"/>
          <p:cNvSpPr/>
          <p:nvPr/>
        </p:nvSpPr>
        <p:spPr>
          <a:xfrm>
            <a:off x="4367808" y="2204864"/>
            <a:ext cx="75608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/>
        </p:nvGraphicFramePr>
        <p:xfrm>
          <a:off x="9469558" y="1158394"/>
          <a:ext cx="7063858" cy="7411412"/>
        </p:xfrm>
        <a:graphic>
          <a:graphicData uri="http://schemas.openxmlformats.org/drawingml/2006/table">
            <a:tbl>
              <a:tblGrid>
                <a:gridCol w="720800"/>
                <a:gridCol w="6343058"/>
              </a:tblGrid>
              <a:tr h="1706491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934161">
                <a:tc gridSpan="2">
                  <a:txBody>
                    <a:bodyPr vert="horz" lIns="44308" tIns="0" rIns="0" bIns="0" anchor="ctr" anchorCtr="0"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입양 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931965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347508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  <a:endParaRPr lang="en-US" altLang="ko-KR" sz="20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491287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000"/>
                        <a:t>상단 카테고리 클릭시 </a:t>
                      </a:r>
                      <a:r>
                        <a:rPr lang="en-US" altLang="ko-KR" sz="2000"/>
                        <a:t>(</a:t>
                      </a:r>
                      <a:r>
                        <a:rPr lang="ko-KR" altLang="en-US" sz="2000"/>
                        <a:t>입양안내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공고</a:t>
                      </a:r>
                      <a:r>
                        <a:rPr lang="en-US" altLang="ko-KR" sz="2000"/>
                        <a:t>)</a:t>
                      </a:r>
                      <a:r>
                        <a:rPr lang="ko-KR" altLang="en-US" sz="2000"/>
                        <a:t>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7250" y="1018599"/>
            <a:ext cx="7620000" cy="8249801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2590800" y="382270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83432" y="3429000"/>
            <a:ext cx="1476164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/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Grid>
                <a:gridCol w="720800"/>
                <a:gridCol w="6343058"/>
              </a:tblGrid>
              <a:tr h="1567216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776305">
                <a:tc gridSpan="2">
                  <a:txBody>
                    <a:bodyPr vert="horz" lIns="44308" tIns="0" rIns="0" bIns="0" anchor="ctr" anchorCtr="0"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입양 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855903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237531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  <a:endParaRPr lang="en-US" altLang="ko-KR" sz="20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369576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000"/>
                        <a:t>상단 카테고리 클릭시 </a:t>
                      </a:r>
                      <a:r>
                        <a:rPr lang="en-US" altLang="ko-KR" sz="2000"/>
                        <a:t>(</a:t>
                      </a:r>
                      <a:r>
                        <a:rPr lang="ko-KR" altLang="en-US" sz="2000"/>
                        <a:t>입양안내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공고</a:t>
                      </a:r>
                      <a:r>
                        <a:rPr lang="en-US" altLang="ko-KR" sz="2000"/>
                        <a:t>)</a:t>
                      </a:r>
                      <a:r>
                        <a:rPr lang="ko-KR" altLang="en-US" sz="2000"/>
                        <a:t>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369576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000"/>
                        <a:t>입양 안내 사항 확인 페이지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5530" y="647700"/>
            <a:ext cx="7492286" cy="8915400"/>
          </a:xfrm>
          <a:prstGeom prst="rect">
            <a:avLst/>
          </a:prstGeom>
        </p:spPr>
      </p:pic>
      <p:sp>
        <p:nvSpPr>
          <p:cNvPr id="17" name="직사각형 19"/>
          <p:cNvSpPr/>
          <p:nvPr/>
        </p:nvSpPr>
        <p:spPr>
          <a:xfrm>
            <a:off x="1343472" y="2574429"/>
            <a:ext cx="1188132" cy="39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3C9A6-CE79-B148-EC3B-7D3720523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A49347-E3A9-D661-2891-5B5E1752B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7C1A881-596A-5AAE-910E-C7DE20B8A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B244E12-C694-1817-AF5A-C8AB7FF1C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3D87631-272D-228D-D070-DCF8183F9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458E31D-1665-F019-06BB-3386969C8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96FE2A8-C309-367F-3375-64453FF93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AC0493A-536B-15E4-CC12-63D5C7217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BDA0B0A-899E-E02E-9079-2A7413790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31CD465-F0CB-1169-D098-9572678A7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862704"/>
              </p:ext>
            </p:extLst>
          </p:nvPr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입양안내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공고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 공고 확인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36099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FBAB43C-A840-61EE-5B29-AA1FBBCD6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658911"/>
            <a:ext cx="7200624" cy="58053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E88A4E-5353-9D1E-6ACF-4EE8E9C624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50" y="5178287"/>
            <a:ext cx="8210550" cy="41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42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00FE4-7FB0-FBA4-7409-D3644D7F2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03E409A-E49A-BB51-88F2-75E08F4F0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F05F659-D387-53CA-F76C-E29AFADD9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8577EEB-2230-6EC4-3439-90A575F6E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FBC3B18-1309-2BB0-6933-3A1447DA2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CFC3F2D-C3B5-9CCE-5C8B-2ED5AFF04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FC67C2C-1FD3-788B-B431-149755B42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E55DE89-591A-9DFA-47AF-825D7130F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C620682-DDEF-9651-1EC0-2453200BC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69FFC329-2F39-C2D7-3029-680889AA4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125472"/>
              </p:ext>
            </p:extLst>
          </p:nvPr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 공고 확인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처리 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3609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A1B40BD-4BBD-437C-9EDC-09BDAF1DDA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829933"/>
            <a:ext cx="7048224" cy="23196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652F44-387A-0CFA-452E-D70705F70CE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024"/>
          <a:stretch/>
        </p:blipFill>
        <p:spPr>
          <a:xfrm>
            <a:off x="561510" y="2888976"/>
            <a:ext cx="8452177" cy="19624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0E23325-07E8-A9FE-3C06-611E4D0814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226" y="5374498"/>
            <a:ext cx="781159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87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E84C1-EA19-51FC-75BF-0B75A5C7F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86A2C24-5496-C6BC-43F1-7E31993DF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9CC1449-3EEB-5743-0A5D-F44DC8FDA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97B652F-C9B3-B03F-94AC-39F9F739E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9B4E7A5-F92F-19A4-2C1C-6C64B9F05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E7DD0E3-4A8C-2F4A-B807-16726EB8E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6C049B9-A0B4-E8D8-3F39-BF1C25C41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EEDC23E-3CA0-F39C-DD3A-1BA0F6A90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B62510F-2DC4-1A21-5591-F73A26614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5D378D-0243-898A-32F1-FF4BB0BC6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511" y="1783459"/>
            <a:ext cx="8210550" cy="63826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CF0DD1-C06E-C4CE-FB67-A657F08A3F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53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개발 환경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95228" y="1909460"/>
            <a:ext cx="14149572" cy="72304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49900" y="703927"/>
            <a:ext cx="7760700" cy="8935373"/>
          </a:xfrm>
          <a:prstGeom prst="rect">
            <a:avLst/>
          </a:prstGeom>
        </p:spPr>
      </p:pic>
      <p:graphicFrame>
        <p:nvGraphicFramePr>
          <p:cNvPr id="13" name="Group 662"/>
          <p:cNvGraphicFramePr>
            <a:graphicFrameLocks noGrp="1"/>
          </p:cNvGraphicFramePr>
          <p:nvPr/>
        </p:nvGraphicFramePr>
        <p:xfrm>
          <a:off x="9469558" y="1158395"/>
          <a:ext cx="7063858" cy="8099905"/>
        </p:xfrm>
        <a:graphic>
          <a:graphicData uri="http://schemas.openxmlformats.org/drawingml/2006/table">
            <a:tbl>
              <a:tblGrid>
                <a:gridCol w="720800"/>
                <a:gridCol w="6343058"/>
              </a:tblGrid>
              <a:tr h="1865018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113838">
                <a:tc gridSpan="2">
                  <a:txBody>
                    <a:bodyPr vert="horz" lIns="44308" tIns="0" rIns="0" bIns="0" anchor="ctr" anchorCtr="0"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동물 약국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/</a:t>
                      </a: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병원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018541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472686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  <a:endParaRPr lang="en-US" altLang="ko-KR" sz="20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29822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000"/>
                        <a:t>상단 카테고리 클릭시 </a:t>
                      </a:r>
                      <a:r>
                        <a:rPr lang="en-US" altLang="ko-KR" sz="2000"/>
                        <a:t>(</a:t>
                      </a:r>
                      <a:r>
                        <a:rPr lang="ko-KR" altLang="en-US" sz="2000"/>
                        <a:t>약국</a:t>
                      </a:r>
                      <a:r>
                        <a:rPr lang="en-US" altLang="ko-KR" sz="2000"/>
                        <a:t>/</a:t>
                      </a:r>
                      <a:r>
                        <a:rPr lang="ko-KR" altLang="en-US" sz="2000"/>
                        <a:t>병원</a:t>
                      </a:r>
                      <a:r>
                        <a:rPr lang="en-US" altLang="ko-KR" sz="2000"/>
                        <a:t>)</a:t>
                      </a:r>
                      <a:r>
                        <a:rPr lang="ko-KR" altLang="en-US" sz="2000"/>
                        <a:t>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9"/>
          <p:cNvSpPr/>
          <p:nvPr/>
        </p:nvSpPr>
        <p:spPr>
          <a:xfrm>
            <a:off x="1199456" y="3248979"/>
            <a:ext cx="1224136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C92DF-62E7-01DD-CC4A-654824B56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E8ADDB-ECF8-3500-0260-212DC624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04C4A3-C452-C545-D523-1E7A1F35A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383F5A2-992A-E698-C6D9-1B157B7D6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239063A-DFD8-F92D-6429-508FCC760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96D5530-A0BD-DF69-58F2-BF09B4318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CE98217-0F0D-9486-9961-6063F6A43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5EB9677-31FF-5F11-6FF5-F425AC7C6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EE61BE2-A1ED-6853-FDBD-3A213A707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47E05BC0-2EE1-8217-6AC5-6F0C3484F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733115"/>
              </p:ext>
            </p:extLst>
          </p:nvPr>
        </p:nvGraphicFramePr>
        <p:xfrm>
          <a:off x="9469558" y="1158395"/>
          <a:ext cx="7063858" cy="8099905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501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383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동물 약국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/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병원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2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98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약국</a:t>
                      </a:r>
                      <a:r>
                        <a:rPr lang="en-US" altLang="ko-KR" sz="2000" dirty="0"/>
                        <a:t>/ </a:t>
                      </a:r>
                      <a:r>
                        <a:rPr lang="ko-KR" altLang="en-US" sz="2000" dirty="0"/>
                        <a:t>병원 위치 지도에 표기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E0F225E-E9D1-4BD1-1F36-1E4EE8923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734" y="1501014"/>
            <a:ext cx="8515954" cy="76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77503"/>
      </p:ext>
    </p:extLst>
  </p:cSld>
  <p:clrMapOvr>
    <a:masterClrMapping/>
  </p:clrMapOvr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2147483648" y="2147483648"/>
            <a:ext cx="2147483648" cy="1022350016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775700"/>
            <a:ext cx="15887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839200"/>
            <a:ext cx="158877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1022350016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22400"/>
            <a:ext cx="15887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85900"/>
            <a:ext cx="158877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47500" y="8280400"/>
            <a:ext cx="5321300" cy="419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강채윤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김지현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김범석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손유빈</a:t>
            </a:r>
            <a:endParaRPr lang="en-US" sz="24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6500" y="8318500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000">
                <a:latin typeface="+mj-ea"/>
                <a:ea typeface="+mj-ea"/>
              </a:rPr>
              <a:t>성남 하이미디어 아카데미 </a:t>
            </a:r>
            <a:r>
              <a:rPr lang="en-US" altLang="ko-KR" sz="2000">
                <a:latin typeface="+mj-ea"/>
                <a:ea typeface="+mj-ea"/>
              </a:rPr>
              <a:t>Ecommerce 7</a:t>
            </a:r>
            <a:r>
              <a:rPr lang="ko-KR" altLang="en-US" sz="2000">
                <a:latin typeface="+mj-ea"/>
                <a:ea typeface="+mj-ea"/>
              </a:rPr>
              <a:t>기 </a:t>
            </a:r>
            <a:r>
              <a:rPr lang="en-US" altLang="ko-KR" sz="2000">
                <a:latin typeface="+mj-ea"/>
                <a:ea typeface="+mj-ea"/>
              </a:rPr>
              <a:t>- [TEAM] Jupiter</a:t>
            </a:r>
            <a:endParaRPr lang="en-US" sz="20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32100" y="3365500"/>
            <a:ext cx="126111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7200" b="0" i="0" u="none" strike="noStrike">
                <a:solidFill>
                  <a:srgbClr val="3e372e"/>
                </a:solidFill>
                <a:latin typeface="+mj-ea"/>
                <a:ea typeface="+mj-ea"/>
              </a:rPr>
              <a:t>WEB - BACKOFFICE </a:t>
            </a:r>
            <a:r>
              <a:rPr lang="ko-KR" altLang="en-US" sz="7200" b="0" i="0" u="none" strike="noStrike">
                <a:solidFill>
                  <a:srgbClr val="3e372e"/>
                </a:solidFill>
                <a:latin typeface="+mj-ea"/>
                <a:ea typeface="+mj-ea"/>
              </a:rPr>
              <a:t>소개</a:t>
            </a:r>
            <a:endParaRPr lang="ko-KR" altLang="en-US" sz="72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4600" y="787400"/>
            <a:ext cx="158115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en-US" sz="1800" b="0" i="0" u="none" strike="noStrike" spc="2400">
              <a:solidFill>
                <a:srgbClr val="b3a593"/>
              </a:solidFill>
              <a:latin typeface="+mj-ea"/>
              <a:ea typeface="+mj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20128" y="80628"/>
            <a:ext cx="1304764" cy="1304764"/>
          </a:xfrm>
          <a:prstGeom prst="rect">
            <a:avLst/>
          </a:prstGeom>
        </p:spPr>
      </p:pic>
      <p:sp>
        <p:nvSpPr>
          <p:cNvPr id="20" name="TextBox 10"/>
          <p:cNvSpPr txBox="1"/>
          <p:nvPr/>
        </p:nvSpPr>
        <p:spPr>
          <a:xfrm>
            <a:off x="6669297" y="829609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3600" b="0" i="0" u="none" strike="noStrike">
                <a:solidFill>
                  <a:srgbClr val="3e372e"/>
                </a:solidFill>
                <a:latin typeface="+mj-ea"/>
                <a:ea typeface="+mj-ea"/>
              </a:rPr>
              <a:t> Main project : Happy Steps </a:t>
            </a:r>
            <a:endParaRPr lang="en-US" sz="36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78118-4734-8295-3510-2F8608466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04945E-E7C5-C652-CB46-F0F57235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A3AF2CE-6866-ABCF-2B2E-F176F80A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04B40AE-1CCD-DB58-D962-7A1AC8C17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318A95D-F00F-C3FA-E065-8520455FC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3336149-E315-39FC-46BF-65D050D66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78474B7-B95C-AF0B-603A-370282A33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F885C13-D601-2349-CF93-9C1779574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F1E574B-EBCC-FE5D-CAC0-14973D5C0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6F6BC85-36C3-5AFB-8376-D97115E47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529008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가입 버튼 클릭 시 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아이디중복체크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닉네임중복체크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필수항목확인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가입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다시쓰기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 버튼 클릭 시 전부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지워짐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ED0D0F6A-3C81-7B4D-B693-94F4B1029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481" y="1052264"/>
            <a:ext cx="8157419" cy="8587036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2F6EE85-3704-041E-C5FD-857A97E05846}"/>
              </a:ext>
            </a:extLst>
          </p:cNvPr>
          <p:cNvSpPr/>
          <p:nvPr/>
        </p:nvSpPr>
        <p:spPr>
          <a:xfrm>
            <a:off x="5486400" y="79375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5832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01D63-7302-9DD0-A87E-805E5BCE9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682E2EF-56E8-A847-EC0A-89279475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B245918-345A-1D35-7FCC-E4BEB066A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5C40CD2-33FB-81EA-442B-FFA6F85D0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981E109-DF5A-9580-A849-45DF642B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85BA1FA-DCB1-5486-0563-15659A907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DFA992E-072B-4D6F-5ECB-0ACCA3538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0ECF0E4-C228-B50B-518D-F08729544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7934279-B702-982E-1F1C-60008B9C1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A72447E8-2CF2-CDD0-64D4-61C51F4D6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768239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버튼 클릭 시 로그인 시도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502B4-C743-B45A-DDE8-465BF3C21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399" y="1092199"/>
            <a:ext cx="7274251" cy="8686801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EFAB7B56-6BA2-CA2D-8FC2-71372DD95525}"/>
              </a:ext>
            </a:extLst>
          </p:cNvPr>
          <p:cNvSpPr/>
          <p:nvPr/>
        </p:nvSpPr>
        <p:spPr>
          <a:xfrm>
            <a:off x="4953000" y="669481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7835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D225-1236-18DF-8074-8D1619FCE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206319-8187-AF20-D3BC-F52AD6CDC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9CCDA62-1F92-C533-236C-DC35E19F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6F843B0-7A59-9CA8-9B5B-821D4E393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2D9B4CA-4791-8C25-782C-EA4C8E97A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3E11AB4-652E-3083-69BE-9B01CB176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D6B2B85-A466-ECCB-2E16-9303B0B7D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07435E4-881C-24F1-3B8A-90EBF430D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A507CC5-E2E1-50FD-0B28-F8D8F48E4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32451B4-BD48-01C5-8BEF-5DAA5E25E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442096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  확인 창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시 닉네임 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시간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을 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alert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으로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확인할 수 있도록 함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7EB1DB18-D420-F59D-FDF3-BC1780EEAB16}"/>
              </a:ext>
            </a:extLst>
          </p:cNvPr>
          <p:cNvSpPr/>
          <p:nvPr/>
        </p:nvSpPr>
        <p:spPr>
          <a:xfrm>
            <a:off x="4953000" y="669481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D1AE0A-3799-92DE-54A8-B8798399E9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23" r="4538"/>
          <a:stretch/>
        </p:blipFill>
        <p:spPr>
          <a:xfrm>
            <a:off x="838200" y="2120900"/>
            <a:ext cx="7340600" cy="63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95436"/>
      </p:ext>
    </p:extLst>
  </p:cSld>
  <p:clrMapOvr>
    <a:masterClrMapping/>
  </p:clrMapOvr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/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Grid>
                <a:gridCol w="722854"/>
                <a:gridCol w="6361132"/>
              </a:tblGrid>
              <a:tr h="1431498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804645">
                <a:tc gridSpan="2">
                  <a:txBody>
                    <a:bodyPr vert="horz" lIns="44308" tIns="0" rIns="0" bIns="0" anchor="ctr" anchorCtr="0"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4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관리자 메인 페이지</a:t>
                      </a:r>
                      <a:endParaRPr lang="en-US" altLang="ko-KR" sz="24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431498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431498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  <a:endParaRPr lang="en-US" altLang="ko-KR" sz="24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06663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관리자 메인페이지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각종 그래프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수익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방문자를 확인할 수 있음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)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15380" y="2239542"/>
            <a:ext cx="8426215" cy="46458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509F7-5D0D-25E4-368A-742F04772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1219CE-54E8-9E21-BF38-D7A0341B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39C0987-4905-9DB4-080C-4448DE35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B72F430-E8A0-029A-7ABB-880E75524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E28E8E3-0711-F08B-DDF5-F3A4F08EF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2606D6A-CCF3-4473-7D81-B34CD48AC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447E8D6-7BCA-093D-A5DE-EE4804A77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A88AB94-A95D-41FD-EBE6-F58FD4577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F6F72E7-E6CB-1760-A601-7A569A337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457049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메인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왼쪽 탭 클릭 시 위와 같은 관리자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기능있음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6A9F549-0DF4-B6EB-F0DE-78FA4ABAB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90" y="929866"/>
            <a:ext cx="2862410" cy="39820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D8541E-C8D9-6CB6-7525-7DA137627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687" y="971008"/>
            <a:ext cx="2862409" cy="38867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623DE2C-3180-7D0C-EA5C-EFF852A039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90" y="5171109"/>
            <a:ext cx="2862410" cy="40963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D573053-7852-634B-0006-11E672831F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2687" y="5121689"/>
            <a:ext cx="2904637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0743"/>
      </p:ext>
    </p:extLst>
  </p:cSld>
  <p:clrMapOvr>
    <a:masterClrMapping/>
  </p:clrMapOvr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634175" y="647700"/>
            <a:ext cx="6290917" cy="8915400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95400" y="748655"/>
            <a:ext cx="8208912" cy="3400425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15380" y="5265204"/>
            <a:ext cx="8496944" cy="3914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021244" y="444500"/>
            <a:ext cx="8704049" cy="9321204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15380" y="843905"/>
            <a:ext cx="8280920" cy="3305175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79376" y="4143375"/>
            <a:ext cx="8460940" cy="2714625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86866" y="7245424"/>
            <a:ext cx="8489454" cy="1980220"/>
          </a:xfrm>
          <a:prstGeom prst="rect">
            <a:avLst/>
          </a:prstGeom>
        </p:spPr>
      </p:pic>
      <p:sp>
        <p:nvSpPr>
          <p:cNvPr id="18" name="직사각형 19"/>
          <p:cNvSpPr/>
          <p:nvPr/>
        </p:nvSpPr>
        <p:spPr>
          <a:xfrm>
            <a:off x="4079776" y="800708"/>
            <a:ext cx="122413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9"/>
          <p:cNvSpPr/>
          <p:nvPr/>
        </p:nvSpPr>
        <p:spPr>
          <a:xfrm>
            <a:off x="4259796" y="4113076"/>
            <a:ext cx="122413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151784" y="7173416"/>
            <a:ext cx="122413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19"/>
          <p:cNvSpPr/>
          <p:nvPr/>
        </p:nvSpPr>
        <p:spPr>
          <a:xfrm>
            <a:off x="2423592" y="1196752"/>
            <a:ext cx="1224136" cy="1908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19"/>
          <p:cNvSpPr/>
          <p:nvPr/>
        </p:nvSpPr>
        <p:spPr>
          <a:xfrm>
            <a:off x="2603612" y="4473116"/>
            <a:ext cx="1404156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19"/>
          <p:cNvSpPr/>
          <p:nvPr/>
        </p:nvSpPr>
        <p:spPr>
          <a:xfrm>
            <a:off x="2819636" y="7461448"/>
            <a:ext cx="1224136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19"/>
          <p:cNvSpPr/>
          <p:nvPr/>
        </p:nvSpPr>
        <p:spPr>
          <a:xfrm>
            <a:off x="1667508" y="7497452"/>
            <a:ext cx="900100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시스템 구성도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83160" y="1543100"/>
            <a:ext cx="15409712" cy="80648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CFD09-05DF-6FC9-B5C9-17213DA91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EF7720-EC10-8C49-B1AC-E1E284F3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838456-1AE5-5ADB-3107-A7C71DE88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B97BF25-FFD5-9DCE-AC53-CDE5C763E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4834059-0FC3-EDE9-45BE-DD1021637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00D12E3-854C-CAEC-BD68-DA50FC5C3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33DFEEB-77D4-D47A-6C96-6A4F7EE55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2D833E3-1D16-C345-5820-E4E2C6A2A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7B5FF8B-6C76-8BD3-860F-7B6F8C6F9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5641BE-AF39-87E9-13B3-A1BFF693A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36" y="882033"/>
            <a:ext cx="8094164" cy="86048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154375-A493-EB41-C9E1-084DC19E50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8901" y="449470"/>
            <a:ext cx="7937500" cy="932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12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51FF8-3DA8-C7BD-3B86-35F04C118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12AA22-2036-DFE5-813F-640CEA29D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D8356CC-B231-BF68-D117-E55B7C428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07D3597-14F6-D986-3A8E-B6ECAF3A5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AFEDFB0-A34E-E6FB-C322-A3876790D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D0D67A2-D284-9D32-D404-E18F4A2CC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1C0971C-3D6A-1431-B5D2-FCF0DDCB1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84CF951-C4D7-615E-EB69-995C2265B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80A656A-2AC2-128F-A292-C0D22BAB6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1FE05F-1D2C-4EF4-70E5-091250D67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5143500"/>
            <a:ext cx="2590800" cy="38676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67169C-39FC-8612-2013-587110980D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914376"/>
            <a:ext cx="3105583" cy="3689374"/>
          </a:xfrm>
          <a:prstGeom prst="rect">
            <a:avLst/>
          </a:prstGeom>
        </p:spPr>
      </p:pic>
      <p:graphicFrame>
        <p:nvGraphicFramePr>
          <p:cNvPr id="14" name="Group 662">
            <a:extLst>
              <a:ext uri="{FF2B5EF4-FFF2-40B4-BE49-F238E27FC236}">
                <a16:creationId xmlns:a16="http://schemas.microsoft.com/office/drawing/2014/main" id="{AB669181-42A5-8903-9456-B8647843B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634903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상품 등록 관련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판매상태 및 판매시작 종료일 지정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6394739"/>
      </p:ext>
    </p:extLst>
  </p:cSld>
  <p:clrMapOvr>
    <a:masterClrMapping/>
  </p:clrMapOvr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4" name="Group 662"/>
          <p:cNvGraphicFramePr>
            <a:graphicFrameLocks noGrp="1"/>
          </p:cNvGraphicFramePr>
          <p:nvPr/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Grid>
                <a:gridCol w="722854"/>
                <a:gridCol w="6361132"/>
              </a:tblGrid>
              <a:tr h="1431498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804645">
                <a:tc gridSpan="2">
                  <a:txBody>
                    <a:bodyPr vert="horz" lIns="44308" tIns="0" rIns="0" bIns="0" anchor="ctr" anchorCtr="0"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4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관리자  통계 페이지</a:t>
                      </a:r>
                      <a:endParaRPr lang="en-US" altLang="ko-KR" sz="24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431498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431498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  <a:endParaRPr lang="en-US" altLang="ko-KR" sz="24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06663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통계자료 확인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76250" y="1840787"/>
            <a:ext cx="7975601" cy="7569915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67408" y="3520591"/>
            <a:ext cx="3672408" cy="4084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E1D7B-4478-D54D-A686-4BDE919A2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43DCC5-4A7B-E9F8-14DF-86F5182F7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C138197-258F-BC13-6528-390BC032F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1D765BF-31B9-37F9-214F-414746EB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E3CB502-38B0-E18E-1A28-A9BAFFB41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ECC66FA-32D7-6542-C329-1D970BCF8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47FF9F3-DED9-BEE1-A2AB-3D09544E2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51A69B9-0551-70F0-8AB9-13EB56A13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A408625-6330-258C-B6A1-C85C5E29B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CBCF43-79D9-5B36-62FC-7116CCE4B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502" y="444500"/>
            <a:ext cx="8489398" cy="939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C685E8-C6BF-FEB6-B02B-3A0447C49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00" y="444500"/>
            <a:ext cx="8846102" cy="93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241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5AC10-6EE2-7911-886F-AE5FA5991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46F13C-5A34-6D36-F0A4-7B24C7296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A3AD9A5-ADEB-695C-F934-B954695AB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A9CA9EC-F077-1414-CAD3-D09983C07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FA1391F-5DF0-A61E-C27F-A66CCB077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BF5EA8E-B281-8DA3-0EA4-978C96691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9813D06-1AC6-AFC2-8812-C0276D8B9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2AD24F8-52FD-A7F2-2C82-32ED13556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1564A84-6D01-E756-22EE-D23D7ED4D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C3BBC8-E72A-1ACD-B3BE-046990A52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446156"/>
            <a:ext cx="8502650" cy="93963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920FF9-0DBE-847F-EF6F-C44E17ED3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400" y="445328"/>
            <a:ext cx="9500363" cy="93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616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A39D3-29BF-853A-5AD0-0E4D30559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C322BF5-8E7B-2674-72A3-71A483C69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31CAB00-EB57-3E33-EDE7-1E75E0DF4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112218B-54AD-DC05-AD12-3B872D7DA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DF2AC9F-1AFD-B12C-B1A2-3BEC35244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33A39E3-2B72-B1F7-7F4D-BBD52B428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8787780-2551-D4E9-3294-FF2FB4678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3BD09D5-58AB-8DFE-7353-66E5E869B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092AA43-13CF-DB90-0332-6004CCF38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4F5804-3027-16A2-1F2E-7FDE93935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442028"/>
            <a:ext cx="17335499" cy="94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70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7E0CC-2AF1-23DE-C43E-4B9BDE8E9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D5D4536C-B24F-34E3-EAC7-E5C9D1C26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90B46A-FED3-B7CA-810D-EED214D5BD47}"/>
              </a:ext>
            </a:extLst>
          </p:cNvPr>
          <p:cNvSpPr txBox="1"/>
          <p:nvPr/>
        </p:nvSpPr>
        <p:spPr>
          <a:xfrm>
            <a:off x="1316176" y="1306935"/>
            <a:ext cx="3812630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55" b="1" dirty="0">
                <a:solidFill>
                  <a:schemeClr val="accent3">
                    <a:lumMod val="50000"/>
                  </a:schemeClr>
                </a:solidFill>
              </a:rPr>
              <a:t>1 – </a:t>
            </a:r>
            <a:r>
              <a:rPr lang="ko-KR" altLang="en-US" sz="1955" b="1" dirty="0">
                <a:solidFill>
                  <a:schemeClr val="accent3">
                    <a:lumMod val="50000"/>
                  </a:schemeClr>
                </a:solidFill>
              </a:rPr>
              <a:t>프로세스 알고리즘</a:t>
            </a:r>
          </a:p>
        </p:txBody>
      </p:sp>
      <p:graphicFrame>
        <p:nvGraphicFramePr>
          <p:cNvPr id="13" name="표 16">
            <a:extLst>
              <a:ext uri="{FF2B5EF4-FFF2-40B4-BE49-F238E27FC236}">
                <a16:creationId xmlns:a16="http://schemas.microsoft.com/office/drawing/2014/main" id="{2ABC481D-D29B-5E12-737A-DC960EEE7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471212"/>
              </p:ext>
            </p:extLst>
          </p:nvPr>
        </p:nvGraphicFramePr>
        <p:xfrm>
          <a:off x="11577277" y="1831731"/>
          <a:ext cx="1146496" cy="19310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6496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8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상세 조회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28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 클릭 후 상품 상세 페이지로 이동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19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1D17F456-8B56-AAA5-2622-D55ED8B2F0B0}"/>
              </a:ext>
            </a:extLst>
          </p:cNvPr>
          <p:cNvSpPr/>
          <p:nvPr/>
        </p:nvSpPr>
        <p:spPr>
          <a:xfrm rot="10800000" flipH="1" flipV="1">
            <a:off x="2057400" y="2212249"/>
            <a:ext cx="981864" cy="780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94" dirty="0"/>
              <a:t>시작</a:t>
            </a:r>
            <a:endParaRPr lang="ko-KR" altLang="en-US" sz="1625" dirty="0"/>
          </a:p>
        </p:txBody>
      </p:sp>
      <p:graphicFrame>
        <p:nvGraphicFramePr>
          <p:cNvPr id="15" name="표 16">
            <a:extLst>
              <a:ext uri="{FF2B5EF4-FFF2-40B4-BE49-F238E27FC236}">
                <a16:creationId xmlns:a16="http://schemas.microsoft.com/office/drawing/2014/main" id="{6AEB740A-9730-9415-DFB3-541BF3DF2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377452"/>
              </p:ext>
            </p:extLst>
          </p:nvPr>
        </p:nvGraphicFramePr>
        <p:xfrm>
          <a:off x="3695870" y="2076204"/>
          <a:ext cx="1825627" cy="14420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3427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사이트접속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56627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쇼핑몰 홈페이지 접속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427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D29CC49-00F4-90E0-3ABB-2F2DF27D6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856778"/>
              </p:ext>
            </p:extLst>
          </p:nvPr>
        </p:nvGraphicFramePr>
        <p:xfrm>
          <a:off x="6261270" y="2057680"/>
          <a:ext cx="1720967" cy="14420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096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33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조회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5945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상단에 카테고리 클릭 후 페이지 이동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260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8A63C88-5ACC-3684-9370-169CCCDEE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084253"/>
              </p:ext>
            </p:extLst>
          </p:nvPr>
        </p:nvGraphicFramePr>
        <p:xfrm>
          <a:off x="13540545" y="1306935"/>
          <a:ext cx="1048583" cy="29063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8583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8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28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카테고리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제조사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상품가격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상세설명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19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CDFCE5-A490-B4DE-FDC8-DFA2BD1CA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311880"/>
              </p:ext>
            </p:extLst>
          </p:nvPr>
        </p:nvGraphicFramePr>
        <p:xfrm>
          <a:off x="15369338" y="1916534"/>
          <a:ext cx="1024638" cy="16871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4638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8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전처리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28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크롤링한 데이터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</a:rPr>
                        <a:t> 전처리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19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9" name="표 16">
            <a:extLst>
              <a:ext uri="{FF2B5EF4-FFF2-40B4-BE49-F238E27FC236}">
                <a16:creationId xmlns:a16="http://schemas.microsoft.com/office/drawing/2014/main" id="{B8C8859B-56A0-0B16-753C-BA27D5A51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139019"/>
              </p:ext>
            </p:extLst>
          </p:nvPr>
        </p:nvGraphicFramePr>
        <p:xfrm>
          <a:off x="2018747" y="4777993"/>
          <a:ext cx="1825627" cy="31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675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시트 생성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719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엑셀 오픈 후 시트 생성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545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CB40AA4-F76F-9B6C-1017-32D9D1387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890163"/>
              </p:ext>
            </p:extLst>
          </p:nvPr>
        </p:nvGraphicFramePr>
        <p:xfrm>
          <a:off x="5049793" y="4623231"/>
          <a:ext cx="1825627" cy="33043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708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입력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804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전처리한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데이터 엑셀에 입력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91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0B2DA4E-A567-C85C-5924-42BDAFBF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85712"/>
              </p:ext>
            </p:extLst>
          </p:nvPr>
        </p:nvGraphicFramePr>
        <p:xfrm>
          <a:off x="7689295" y="4623232"/>
          <a:ext cx="1112820" cy="33043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2820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708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필터링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804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비어있는 셀에 확인 입력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91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7A083FD-2166-977E-E141-364DA3BED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471423"/>
              </p:ext>
            </p:extLst>
          </p:nvPr>
        </p:nvGraphicFramePr>
        <p:xfrm>
          <a:off x="10111764" y="4623231"/>
          <a:ext cx="1300818" cy="33043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818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962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파일 저장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797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수행 완료된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파일을 저장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5447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02120A25-A562-076F-E9E1-598F3AD310BA}"/>
              </a:ext>
            </a:extLst>
          </p:cNvPr>
          <p:cNvSpPr/>
          <p:nvPr/>
        </p:nvSpPr>
        <p:spPr>
          <a:xfrm>
            <a:off x="12392071" y="5898720"/>
            <a:ext cx="956037" cy="753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94" dirty="0"/>
              <a:t>종료</a:t>
            </a:r>
            <a:endParaRPr lang="ko-KR" altLang="en-US" sz="1625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157C167-746F-60D8-36D7-B4E4FDE8E40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5521497" y="2778724"/>
            <a:ext cx="739773" cy="18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D8CFA04F-8A1B-623B-9CFA-6465824E943A}"/>
              </a:ext>
            </a:extLst>
          </p:cNvPr>
          <p:cNvSpPr/>
          <p:nvPr/>
        </p:nvSpPr>
        <p:spPr>
          <a:xfrm>
            <a:off x="8868863" y="2212249"/>
            <a:ext cx="2395036" cy="115008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조회할 상품이 있는가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952205-1A3B-5923-093D-086468212977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7982237" y="2778724"/>
            <a:ext cx="886626" cy="8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E15BB50-DEC5-753A-FA79-F1306F5C60B0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12723773" y="2760130"/>
            <a:ext cx="816772" cy="37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3A0A4F-23B0-5857-9B0B-6CC54288DA9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14589128" y="2760130"/>
            <a:ext cx="780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89939-DDBE-EFF5-45EE-210CAB07F8E5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6875420" y="6275411"/>
            <a:ext cx="813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23CA99-49E4-8C75-0E8C-1CF33B4A55EF}"/>
              </a:ext>
            </a:extLst>
          </p:cNvPr>
          <p:cNvCxnSpPr>
            <a:cxnSpLocks/>
            <a:stCxn id="22" idx="3"/>
            <a:endCxn id="23" idx="2"/>
          </p:cNvCxnSpPr>
          <p:nvPr/>
        </p:nvCxnSpPr>
        <p:spPr>
          <a:xfrm>
            <a:off x="11412582" y="6275411"/>
            <a:ext cx="979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9D164695-B299-A7EE-FAE0-67A939724A68}"/>
              </a:ext>
            </a:extLst>
          </p:cNvPr>
          <p:cNvSpPr/>
          <p:nvPr/>
        </p:nvSpPr>
        <p:spPr>
          <a:xfrm>
            <a:off x="11320903" y="1831731"/>
            <a:ext cx="199370" cy="207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38" dirty="0"/>
              <a:t>Y</a:t>
            </a:r>
            <a:endParaRPr lang="ko-KR" altLang="en-US" sz="1138" dirty="0"/>
          </a:p>
        </p:txBody>
      </p:sp>
      <p:cxnSp>
        <p:nvCxnSpPr>
          <p:cNvPr id="34" name="연결선: 꺾임 90">
            <a:extLst>
              <a:ext uri="{FF2B5EF4-FFF2-40B4-BE49-F238E27FC236}">
                <a16:creationId xmlns:a16="http://schemas.microsoft.com/office/drawing/2014/main" id="{65C11504-6BD9-4F17-EDAA-79D2629AAA3C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11263899" y="2787291"/>
            <a:ext cx="313378" cy="99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18B77E10-AF87-C734-5CF4-F5A01494B88C}"/>
              </a:ext>
            </a:extLst>
          </p:cNvPr>
          <p:cNvSpPr/>
          <p:nvPr/>
        </p:nvSpPr>
        <p:spPr>
          <a:xfrm>
            <a:off x="8576760" y="2992775"/>
            <a:ext cx="205641" cy="207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75" dirty="0"/>
              <a:t>N</a:t>
            </a:r>
            <a:endParaRPr lang="ko-KR" altLang="en-US" sz="975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1C21C2A-BC96-CFAE-F365-6C549C439B57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8802115" y="6275411"/>
            <a:ext cx="1309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1091A7F-6BFD-4BB5-F514-831E6976011B}"/>
              </a:ext>
            </a:extLst>
          </p:cNvPr>
          <p:cNvCxnSpPr>
            <a:cxnSpLocks/>
          </p:cNvCxnSpPr>
          <p:nvPr/>
        </p:nvCxnSpPr>
        <p:spPr>
          <a:xfrm>
            <a:off x="3039264" y="2516666"/>
            <a:ext cx="618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4729863-6D7C-3F95-D4DF-454D29489D15}"/>
              </a:ext>
            </a:extLst>
          </p:cNvPr>
          <p:cNvCxnSpPr>
            <a:cxnSpLocks/>
          </p:cNvCxnSpPr>
          <p:nvPr/>
        </p:nvCxnSpPr>
        <p:spPr>
          <a:xfrm flipV="1">
            <a:off x="3844374" y="6143496"/>
            <a:ext cx="1073231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7728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4C507-0BB6-9277-F71A-861A27396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F4B58-AF35-E0A6-D2F3-F5E18A07A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/>
              <a:t>(</a:t>
            </a:r>
            <a:r>
              <a:rPr lang="en-US" altLang="ko-KR" dirty="0" err="1"/>
              <a:t>Brity</a:t>
            </a:r>
            <a:r>
              <a:rPr lang="en-US" altLang="ko-KR" dirty="0"/>
              <a:t> RPA)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A31C5-CE76-D9EE-5490-43EBC0B3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77</a:t>
            </a:fld>
            <a:endParaRPr lang="ko-KR" altLang="en-US" noProof="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433F01-478E-4231-815D-BB35889FC2F3}"/>
              </a:ext>
            </a:extLst>
          </p:cNvPr>
          <p:cNvSpPr txBox="1"/>
          <p:nvPr/>
        </p:nvSpPr>
        <p:spPr>
          <a:xfrm>
            <a:off x="729544" y="1683077"/>
            <a:ext cx="6257138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33" b="1" dirty="0">
                <a:solidFill>
                  <a:schemeClr val="accent3">
                    <a:lumMod val="50000"/>
                  </a:schemeClr>
                </a:solidFill>
              </a:rPr>
              <a:t>2 – </a:t>
            </a:r>
            <a:r>
              <a:rPr lang="ko-KR" altLang="en-US" sz="2933" b="1" dirty="0">
                <a:solidFill>
                  <a:schemeClr val="accent3">
                    <a:lumMod val="50000"/>
                  </a:schemeClr>
                </a:solidFill>
              </a:rPr>
              <a:t>프로세스 상세 내용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91D019FF-119B-104A-FA60-A1FD10CEF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039440"/>
              </p:ext>
            </p:extLst>
          </p:nvPr>
        </p:nvGraphicFramePr>
        <p:xfrm>
          <a:off x="826526" y="2272854"/>
          <a:ext cx="12583607" cy="73669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761">
                  <a:extLst>
                    <a:ext uri="{9D8B030D-6E8A-4147-A177-3AD203B41FA5}">
                      <a16:colId xmlns:a16="http://schemas.microsoft.com/office/drawing/2014/main" val="4288671662"/>
                    </a:ext>
                  </a:extLst>
                </a:gridCol>
                <a:gridCol w="2294864">
                  <a:extLst>
                    <a:ext uri="{9D8B030D-6E8A-4147-A177-3AD203B41FA5}">
                      <a16:colId xmlns:a16="http://schemas.microsoft.com/office/drawing/2014/main" val="4103441124"/>
                    </a:ext>
                  </a:extLst>
                </a:gridCol>
                <a:gridCol w="8309924">
                  <a:extLst>
                    <a:ext uri="{9D8B030D-6E8A-4147-A177-3AD203B41FA5}">
                      <a16:colId xmlns:a16="http://schemas.microsoft.com/office/drawing/2014/main" val="2382023623"/>
                    </a:ext>
                  </a:extLst>
                </a:gridCol>
                <a:gridCol w="1528058">
                  <a:extLst>
                    <a:ext uri="{9D8B030D-6E8A-4147-A177-3AD203B41FA5}">
                      <a16:colId xmlns:a16="http://schemas.microsoft.com/office/drawing/2014/main" val="1420267015"/>
                    </a:ext>
                  </a:extLst>
                </a:gridCol>
              </a:tblGrid>
              <a:tr h="506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상세</a:t>
                      </a: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Activity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세부</a:t>
                      </a: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설명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시스템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373506918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en-US" altLang="ko-KR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쇼핑몰 접속</a:t>
                      </a:r>
                      <a:endParaRPr lang="en-US" altLang="ko-KR" sz="15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쇼핑몰 홈페이지 접속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/>
                        <a:t>Web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45146943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상품 조회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상품 조회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/>
                        <a:t>Web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591485200"/>
                  </a:ext>
                </a:extLst>
              </a:tr>
              <a:tr h="756558">
                <a:tc>
                  <a:txBody>
                    <a:bodyPr/>
                    <a:lstStyle/>
                    <a:p>
                      <a:endParaRPr lang="ko-KR" altLang="en-US" sz="270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조회할 상품이</a:t>
                      </a:r>
                      <a:endParaRPr lang="en-US" altLang="ko-KR" sz="1500" dirty="0"/>
                    </a:p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있는지 확인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상품 상세</a:t>
                      </a:r>
                      <a:r>
                        <a:rPr lang="ko-KR" altLang="en-US" sz="1500" baseline="0" dirty="0"/>
                        <a:t> 조회를</a:t>
                      </a:r>
                      <a:r>
                        <a:rPr lang="ko-KR" altLang="en-US" sz="1500" dirty="0"/>
                        <a:t> 위해 작업해야 하는 상품이 남아있는지 확인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970841167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상품 상세 조회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상품 상세 페이지로 이동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3888778834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데이터 </a:t>
                      </a:r>
                      <a:r>
                        <a:rPr lang="ko-KR" altLang="en-US" sz="1500" dirty="0" err="1"/>
                        <a:t>크롤링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 카테고리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제조사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상품명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판매가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</a:t>
                      </a:r>
                      <a:r>
                        <a:rPr lang="ko-KR" altLang="en-US" sz="15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크롤링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607074711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ko-KR" altLang="en-US" sz="1500" u="none" strike="noStrike" kern="1200" dirty="0">
                          <a:effectLst/>
                        </a:rPr>
                        <a:t>데이터 전처리</a:t>
                      </a:r>
                      <a:endParaRPr lang="ko-KR" alt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1925" marR="53912" marT="53912" marB="53912" anchor="ctr"/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u="none" strike="noStrike" kern="1200" dirty="0">
                          <a:effectLst/>
                        </a:rPr>
                        <a:t>정리된 자료 내용을 읽어 데이터로 변환</a:t>
                      </a:r>
                      <a:endParaRPr lang="ko-KR" alt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1925" marR="53912" marT="53912" marB="53912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663499617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6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시트 생성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엑셀에 카테고리 별 시트 생성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04104187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입력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엑셀에 </a:t>
                      </a:r>
                      <a:r>
                        <a:rPr lang="ko-KR" altLang="en-US" sz="1500" dirty="0" err="1"/>
                        <a:t>전처리한</a:t>
                      </a:r>
                      <a:r>
                        <a:rPr lang="ko-KR" altLang="en-US" sz="1500" dirty="0"/>
                        <a:t> 데이터 입력</a:t>
                      </a:r>
                      <a:endParaRPr lang="en-US" altLang="ko-KR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341161282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데이터 </a:t>
                      </a:r>
                      <a:r>
                        <a:rPr lang="ko-KR" altLang="en-US" sz="1500" dirty="0" err="1"/>
                        <a:t>필터링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비어있는 셀에 확인 요망 입력</a:t>
                      </a:r>
                      <a:endParaRPr lang="en-US" altLang="ko-KR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449205386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파일 저장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/>
                        <a:t>작업 완료된 데이터를 저장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4265616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6902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F9A5F-67D3-E4E6-89F7-5429AC97F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0017E-E09A-B63D-4BBB-1DAA5D74F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/>
              <a:t>(</a:t>
            </a:r>
            <a:r>
              <a:rPr lang="en-US" altLang="ko-KR" dirty="0" err="1"/>
              <a:t>Brity</a:t>
            </a:r>
            <a:r>
              <a:rPr lang="en-US" altLang="ko-KR" dirty="0"/>
              <a:t> RPA)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9BABE3-A5F2-83F0-77FE-477AB33A3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78</a:t>
            </a:fld>
            <a:endParaRPr lang="ko-KR" altLang="en-US" noProof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5912EE-6E1A-D01C-D2AD-5DE01A60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714500"/>
            <a:ext cx="182626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303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C28B4-67FD-0717-9E57-62FD4C3EA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DCED3-6CF5-FC77-BA86-C43D3DF97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/>
              <a:t>(</a:t>
            </a:r>
            <a:r>
              <a:rPr lang="en-US" altLang="ko-KR" dirty="0" err="1"/>
              <a:t>Brity</a:t>
            </a:r>
            <a:r>
              <a:rPr lang="en-US" altLang="ko-KR" dirty="0"/>
              <a:t> RPA)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7FE38-83E5-EADB-A2DE-FA6273328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79</a:t>
            </a:fld>
            <a:endParaRPr lang="ko-KR" altLang="en-US" noProof="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DD59CB5-8F36-6EB5-3B23-EA6B79C6085A}"/>
              </a:ext>
            </a:extLst>
          </p:cNvPr>
          <p:cNvSpPr txBox="1">
            <a:spLocks/>
          </p:cNvSpPr>
          <p:nvPr/>
        </p:nvSpPr>
        <p:spPr>
          <a:xfrm>
            <a:off x="228600" y="2667410"/>
            <a:ext cx="15305795" cy="778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altLang="ko-KR" sz="3200" dirty="0"/>
              <a:t>="INSERT INTO TB_SLE VALUES("&amp;A3&amp;","&amp;B3&amp;",'"&amp;C3&amp;"','"&amp;D3&amp;"','"&amp;E3&amp;"','"&amp;F3&amp;"',"&amp;G3&amp;","&amp;H3&amp;","&amp;I3&amp;","&amp;J3&amp;","&amp;K3&amp;","&amp;L3&amp;","&amp;M3&amp;","&amp;N3&amp;","&amp;O3&amp;","&amp;P3&amp;","&amp;Q3&amp;");"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90995480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개발 일정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447800" y="1486935"/>
          <a:ext cx="11049000" cy="78954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57600"/>
                <a:gridCol w="3200400"/>
                <a:gridCol w="4191000"/>
              </a:tblGrid>
              <a:tr h="611952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280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기간</a:t>
                      </a:r>
                      <a:endParaRPr lang="ko-KR" altLang="en-US" sz="280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활동</a:t>
                      </a:r>
                      <a:endParaRPr lang="ko-KR" altLang="en-US" sz="280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112080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2800">
                          <a:latin typeface="+mn-ea"/>
                          <a:ea typeface="+mn-ea"/>
                        </a:rPr>
                        <a:t>기획</a:t>
                      </a:r>
                      <a:endParaRPr lang="ko-KR" altLang="en-US" sz="280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09/23~09/26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프로젝트 주제 선정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/>
                      </a:pP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</a:tr>
              <a:tr h="1695575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2800">
                          <a:latin typeface="+mn-ea"/>
                          <a:ea typeface="+mn-ea"/>
                        </a:rPr>
                        <a:t>분석</a:t>
                      </a:r>
                      <a:endParaRPr lang="ko-KR" altLang="en-US" sz="280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lnSpc>
                          <a:spcPct val="250000"/>
                        </a:lnSpc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09/23~09/27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사용자 정의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용어 정의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기능 요구사항 명세서 작성</a:t>
                      </a:r>
                      <a:r>
                        <a:rPr lang="en-US" altLang="ko-KR" sz="2400" baseline="0">
                          <a:latin typeface="+mn-ea"/>
                          <a:ea typeface="+mn-ea"/>
                        </a:rPr>
                        <a:t>,</a:t>
                      </a:r>
                      <a:endParaRPr lang="en-US" altLang="ko-KR" sz="2400" baseline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baseline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400" baseline="0">
                          <a:latin typeface="+mn-ea"/>
                          <a:ea typeface="+mn-ea"/>
                        </a:rPr>
                        <a:t>담당자 선정</a:t>
                      </a:r>
                      <a:endParaRPr lang="ko-KR" altLang="en-US" sz="2400" baseline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4000">
                        <a:latin typeface="+mn-ea"/>
                        <a:ea typeface="+mn-ea"/>
                      </a:endParaRPr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465666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2800">
                          <a:latin typeface="+mn-ea"/>
                          <a:ea typeface="+mn-ea"/>
                        </a:rPr>
                        <a:t>화면 및 기능 설계</a:t>
                      </a:r>
                      <a:endParaRPr lang="ko-KR" altLang="en-US" sz="280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lnSpc>
                          <a:spcPct val="300000"/>
                        </a:lnSpc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09/27~10/01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시스템 구성도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 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화면 설계서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 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메뉴 구조도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 ERD 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작성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</a:tr>
              <a:tr h="941417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2800">
                          <a:latin typeface="+mn-ea"/>
                          <a:ea typeface="+mn-ea"/>
                        </a:rPr>
                        <a:t>구현</a:t>
                      </a:r>
                      <a:endParaRPr lang="en-US" altLang="ko-KR" sz="280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10/01~11/15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000">
                          <a:latin typeface="+mn-ea"/>
                          <a:ea typeface="+mn-ea"/>
                        </a:rPr>
                        <a:t>기능 구현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618451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2800">
                          <a:latin typeface="+mn-ea"/>
                          <a:ea typeface="+mn-ea"/>
                        </a:rPr>
                        <a:t>테스트</a:t>
                      </a:r>
                      <a:endParaRPr lang="en-US" altLang="ko-KR" sz="280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lnSpc>
                          <a:spcPct val="300000"/>
                        </a:lnSpc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11/15~11/21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단위 테스트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통합 테스트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623589" y="1509205"/>
            <a:ext cx="4669637" cy="7728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활용 방안 및 기대 효과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16687800" cy="7658100"/>
          </a:xfrm>
        </p:spPr>
        <p:txBody>
          <a:bodyPr>
            <a:normAutofit/>
          </a:bodyPr>
          <a:lstStyle/>
          <a:p>
            <a:r>
              <a:rPr lang="ko-KR" altLang="en-US" b="1" dirty="0" err="1">
                <a:latin typeface="+mj-ea"/>
                <a:ea typeface="+mj-ea"/>
              </a:rPr>
              <a:t>입양률</a:t>
            </a:r>
            <a:r>
              <a:rPr lang="ko-KR" altLang="en-US" b="1" dirty="0">
                <a:latin typeface="+mj-ea"/>
                <a:ea typeface="+mj-ea"/>
              </a:rPr>
              <a:t> 증가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유기견</a:t>
            </a:r>
            <a:r>
              <a:rPr lang="ko-KR" altLang="en-US" dirty="0">
                <a:latin typeface="+mj-ea"/>
                <a:ea typeface="+mj-ea"/>
              </a:rPr>
              <a:t> 입양 및 애견 용품 판매점 사이트를 통해 동물을 쉽게 찾을 수 있게 되면 </a:t>
            </a:r>
            <a:r>
              <a:rPr lang="ko-KR" altLang="en-US" dirty="0" err="1">
                <a:latin typeface="+mj-ea"/>
                <a:ea typeface="+mj-ea"/>
              </a:rPr>
              <a:t>입양률이</a:t>
            </a:r>
            <a:r>
              <a:rPr lang="ko-KR" altLang="en-US" dirty="0">
                <a:latin typeface="+mj-ea"/>
                <a:ea typeface="+mj-ea"/>
              </a:rPr>
              <a:t> 증가할 것으로 예상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안락사 감소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유기견들이</a:t>
            </a:r>
            <a:r>
              <a:rPr lang="ko-KR" altLang="en-US" dirty="0">
                <a:latin typeface="+mj-ea"/>
                <a:ea typeface="+mj-ea"/>
              </a:rPr>
              <a:t> 입양되어 새로운 가정을 찾게 되면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안락사로 인한 동물의 사망률이 감소할 것으로 기대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사회적 인식 제고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입양을 장려하는 플랫폼은 유기동물 문제에 대한 사회적 인식을 제고시킬 수 있습니다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이를 통해 사람들은 </a:t>
            </a:r>
            <a:r>
              <a:rPr lang="ko-KR" altLang="en-US" dirty="0" err="1">
                <a:latin typeface="+mj-ea"/>
                <a:ea typeface="+mj-ea"/>
              </a:rPr>
              <a:t>유기견의</a:t>
            </a:r>
            <a:r>
              <a:rPr lang="ko-KR" altLang="en-US" dirty="0">
                <a:latin typeface="+mj-ea"/>
                <a:ea typeface="+mj-ea"/>
              </a:rPr>
              <a:t> 문제와 그들에게 어떻게 도움을 줄 수 있는지에 대해 더 많이 알게 될 것입니다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37363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자체 평가 의견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강채윤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>
                <a:latin typeface="+mj-ea"/>
                <a:ea typeface="+mj-ea"/>
              </a:rPr>
              <a:pPr rtl="0"/>
              <a:t>81</a:t>
            </a:fld>
            <a:endParaRPr lang="ko-KR" altLang="en-US" noProof="0" dirty="0"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기획 당시 일정에 맞게 프로젝트 완료가 되었으며</a:t>
              </a:r>
              <a:r>
                <a:rPr lang="en-US" altLang="ko-KR" sz="2700" dirty="0">
                  <a:latin typeface="+mj-ea"/>
                  <a:ea typeface="+mj-ea"/>
                </a:rPr>
                <a:t>, </a:t>
              </a:r>
              <a:r>
                <a:rPr lang="ko-KR" altLang="en-US" sz="2700" dirty="0">
                  <a:latin typeface="+mj-ea"/>
                  <a:ea typeface="+mj-ea"/>
                </a:rPr>
                <a:t>초기 구상했던 기능들에 대해 전반적으로 구현이 완료되었다고 생각하지만 그 외 분석과 설계 산출물이 조금 미흡하다 생각하여 완성도는 </a:t>
              </a:r>
              <a:r>
                <a:rPr lang="en-US" altLang="ko-KR" sz="2700" dirty="0">
                  <a:latin typeface="+mj-ea"/>
                  <a:ea typeface="+mj-ea"/>
                </a:rPr>
                <a:t>6</a:t>
              </a:r>
              <a:r>
                <a:rPr lang="ko-KR" altLang="en-US" sz="2700" dirty="0">
                  <a:latin typeface="+mj-ea"/>
                  <a:ea typeface="+mj-ea"/>
                </a:rPr>
                <a:t>점 정도라고 생각됩니다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추후 개선점으로는 회원 가입 시 이메일 인증이나 구매 시 </a:t>
              </a:r>
              <a:r>
                <a:rPr lang="ko-KR" altLang="en-US" sz="2700" dirty="0" err="1">
                  <a:latin typeface="+mj-ea"/>
                  <a:ea typeface="+mj-ea"/>
                </a:rPr>
                <a:t>배송지</a:t>
              </a:r>
              <a:r>
                <a:rPr lang="ko-KR" altLang="en-US" sz="2700" dirty="0">
                  <a:latin typeface="+mj-ea"/>
                  <a:ea typeface="+mj-ea"/>
                </a:rPr>
                <a:t> 입력</a:t>
              </a:r>
              <a:r>
                <a:rPr lang="en-US" altLang="ko-KR" sz="2700" dirty="0"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atin typeface="+mj-ea"/>
                  <a:ea typeface="+mj-ea"/>
                </a:rPr>
                <a:t>그리고 관리자 페이지에서 화면 우측 상단에 세션 남은 시간을 표시하면 좋을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프로젝트 진행하면서 </a:t>
              </a:r>
              <a:r>
                <a:rPr lang="en-US" altLang="ko-KR" sz="2700" dirty="0">
                  <a:latin typeface="+mj-ea"/>
                  <a:ea typeface="+mj-ea"/>
                </a:rPr>
                <a:t>MVC </a:t>
              </a:r>
              <a:r>
                <a:rPr lang="ko-KR" altLang="en-US" sz="2700" dirty="0">
                  <a:latin typeface="+mj-ea"/>
                  <a:ea typeface="+mj-ea"/>
                </a:rPr>
                <a:t>패턴과 개발을 </a:t>
              </a:r>
              <a:r>
                <a:rPr lang="ko-KR" altLang="en-US" sz="2700" dirty="0" err="1">
                  <a:latin typeface="+mj-ea"/>
                  <a:ea typeface="+mj-ea"/>
                </a:rPr>
                <a:t>할때의</a:t>
              </a:r>
              <a:r>
                <a:rPr lang="ko-KR" altLang="en-US" sz="2700" dirty="0">
                  <a:latin typeface="+mj-ea"/>
                  <a:ea typeface="+mj-ea"/>
                </a:rPr>
                <a:t> 과정에 대한 이해가 생긴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앞으로 더 많이 부딪히고 </a:t>
              </a:r>
              <a:r>
                <a:rPr lang="ko-KR" altLang="en-US" sz="2700" dirty="0" err="1">
                  <a:latin typeface="+mj-ea"/>
                  <a:ea typeface="+mj-ea"/>
                </a:rPr>
                <a:t>구현해나가는</a:t>
              </a:r>
              <a:r>
                <a:rPr lang="ko-KR" altLang="en-US" sz="2700" dirty="0">
                  <a:latin typeface="+mj-ea"/>
                  <a:ea typeface="+mj-ea"/>
                </a:rPr>
                <a:t> 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개발자가 </a:t>
              </a:r>
              <a:r>
                <a:rPr lang="ko-KR" altLang="en-US" sz="2700" dirty="0" err="1">
                  <a:latin typeface="+mj-ea"/>
                  <a:ea typeface="+mj-ea"/>
                </a:rPr>
                <a:t>되어야겠다고</a:t>
              </a:r>
              <a:r>
                <a:rPr lang="ko-KR" altLang="en-US" sz="2700" dirty="0">
                  <a:latin typeface="+mj-ea"/>
                  <a:ea typeface="+mj-ea"/>
                </a:rPr>
                <a:t> 생각했습니다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r>
                <a:rPr lang="ko-KR" altLang="en-US" sz="2700" dirty="0"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각자 열심히 모르는 부분을 공부하며 프로젝트 화면을 구현하려고 노력했던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처음 해보는 프로젝트에 많이 헤매고 어려웠지만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포기하지 않았기 때문에 저희 팀 </a:t>
              </a:r>
              <a:r>
                <a:rPr lang="en-US" altLang="ko-KR" sz="2700" dirty="0">
                  <a:latin typeface="+mj-ea"/>
                  <a:ea typeface="+mj-ea"/>
                </a:rPr>
                <a:t>10</a:t>
              </a:r>
              <a:r>
                <a:rPr lang="ko-KR" altLang="en-US" sz="2700" dirty="0">
                  <a:latin typeface="+mj-ea"/>
                  <a:ea typeface="+mj-ea"/>
                </a:rPr>
                <a:t>점 만점 이라고 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생각합니다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7304AE5-695E-DC8E-35C4-7970ECA23F32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프로젝트를 수행하면서</a:t>
            </a:r>
            <a: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/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05730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8CF31-BECA-C8B7-2230-0F6502D81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9EA5-0EAB-4E3F-59F0-80406CBFA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김범석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57E367-D871-55B8-9E35-B0848B15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82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BC8F31-E76E-3B33-6D0E-E3DC00EC857A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52D17F30-0921-83E2-BBDE-75368776D4BB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BE3899-D4A0-31CE-A1A8-18C2998B0646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E2CF8C-4A68-4D87-0D79-A75A48E93A44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BD94931-3D6E-0144-BC72-1DB0042F939C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884D8F2E-74E4-E444-1130-FDA1D3DDF137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3CA41F-D0EE-0024-7220-70FB6E287917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02BE8B-7954-4AB4-366D-AC6D2FD2ECA4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55A1191-6F99-C328-1A66-5A16A7808778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81CD2CCC-F4B4-DDDE-609B-8F079BE61509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A1149B1-C164-B34E-2562-BE3C83C396C7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ED9C65E-0F79-95C0-691C-402EA8A3D582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2AB9569C-ED01-EC9A-3689-1E71EB6439CA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8C04828-4B2B-D1B7-F62E-A000E4C4D2B7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EEA572-A0B9-513F-D07B-2D06F73554E0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8B5E448-C482-1CD3-F225-45E2E1D1E027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/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888197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4EDE2-D4A4-C67C-5F4D-62BC7364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90A61-39FF-732B-2C9A-E84658729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김지현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9D6B6F-EFAB-52D3-EA15-23350AE4D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83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C85830C-BEE4-7E28-7027-0FFF70DE9FC4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0AF8912E-117A-54A0-E042-973533464F2E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F5AFB43-B0C9-8084-CD03-90643D081B76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EBFCC8-3658-5B24-5399-64B95C508DAA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BA2BDA-943C-B28F-80AE-C4224DE31F7E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75695097-DBD2-81BA-307E-B645015E2EF1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53D80F1-7C59-4525-2CE2-2AE739336DFA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90DD49-CB1C-3A40-C069-801673A97E22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6329C2-1D6E-FB18-87EE-195CBF4196A4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233A8712-8DDD-A938-54C8-A4F86E97515D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2B5267-4168-393E-5E8D-DD0C39D1046C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4C8EC83-F4F4-F4DA-744D-AD51479A7FAB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81EE1EC7-8DD7-7333-CB11-A0C3B3002A58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FB3E6E0-C852-5F0A-7546-E70B8693B8B3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4D3825-528E-3F44-F950-711DBC450919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31B76E2-F2F1-7068-1889-19B5A36BAD84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/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98304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EFC83-7A0A-CA0F-DC07-C52C69C6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82595-41FF-1981-E2F6-FA386027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손유빈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50C7DC-47C8-558A-61CC-2471E3E3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84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9FA58C-24FD-03D5-7CC0-0CAA3F8EDD90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A1ED7D8F-B287-6BD8-59B8-EBFACA894CD2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A153F5-7E5F-41F0-3229-4EF8407CC5FE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814085-23FB-7EAA-CF13-9697E8AD505C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52122A-FF3E-E61B-C419-D5009C032641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6A3C4692-41D4-1BA7-718D-7464A0C9A21E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C040D42-9A3E-6316-F3AA-DC191FCCC671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E01284-292D-30CA-0E99-F10E059545C6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CDE0838-F6AA-9D86-976E-3C54F48E5E82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4B1C18A7-C844-D9CB-B772-4E947E71B586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E475C44-8F4A-21A0-6AF2-9E400D91DCD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EC9788-D7F1-B598-C38B-516BF11265CE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82BE1A83-5869-CBE8-F583-7080FC4DC0C8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2E923E-460D-9D49-028B-4C790DFF597A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B1EE6A-670D-9CA7-7F4E-647FFD4D4895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64FDFDC-A284-342A-1D57-717DA05FD112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/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6928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2500C-9E7E-445D-A1FF-017D6A689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38B9D-358E-A25A-FA5F-93AF34DA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110490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9A874D-595C-3AA7-D38F-543AAE055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2816225"/>
            <a:ext cx="16535400" cy="78105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https</a:t>
            </a:r>
            <a:r>
              <a:rPr lang="en-US" altLang="ko-KR" dirty="0"/>
              <a:t>://www.mpmbc.co.kr/NewsArticle/1419128 </a:t>
            </a:r>
          </a:p>
          <a:p>
            <a:r>
              <a:rPr lang="en-US" altLang="ko-KR" dirty="0">
                <a:hlinkClick r:id="rId3"/>
              </a:rPr>
              <a:t>https://www.ilyoseoul.co.kr/news/articleView.html?idxno=491423</a:t>
            </a:r>
            <a:endParaRPr lang="en-US" altLang="ko-KR" dirty="0"/>
          </a:p>
          <a:p>
            <a:r>
              <a:rPr lang="en-US" altLang="ko-KR" dirty="0"/>
              <a:t>https://www.hankyung.com/article/2024022615107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330169-F9DD-DA9C-F057-24A69E8D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281076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19600" y="11049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/>
              <a:t> GitHub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09800" y="2816225"/>
            <a:ext cx="16535400" cy="7810500"/>
          </a:xfrm>
        </p:spPr>
        <p:txBody>
          <a:bodyPr/>
          <a:lstStyle/>
          <a:p>
            <a:r>
              <a:rPr lang="en-US" altLang="ko-KR" dirty="0"/>
              <a:t>https://github.com/Kangchaeyun77/</a:t>
            </a:r>
            <a:r>
              <a:rPr lang="en-US" altLang="ko-KR" dirty="0">
                <a:latin typeface="+mj-ea"/>
                <a:ea typeface="+mj-ea"/>
              </a:rPr>
              <a:t>ecommerce7th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586731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500" y="3881660"/>
            <a:ext cx="15087600" cy="2057400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87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45678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en-US" sz="1800" b="0" i="0" u="none" strike="noStrike">
                <a:solidFill>
                  <a:srgbClr val="3E372E"/>
                </a:solidFill>
                <a:latin typeface="+mj-ea"/>
                <a:ea typeface="+mj-ea"/>
              </a:rPr>
              <a:t>09</a:t>
            </a: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/ ERD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12392" y="1484278"/>
            <a:ext cx="15356443" cy="8411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2156</ep:Words>
  <ep:PresentationFormat>사용자 지정</ep:PresentationFormat>
  <ep:Paragraphs>143</ep:Paragraphs>
  <ep:Slides>87</ep:Slides>
  <ep:Notes>54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87</vt:i4>
      </vt:variant>
    </vt:vector>
  </ep:HeadingPairs>
  <ep:TitlesOfParts>
    <vt:vector size="88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프로젝트 수행 경과(Brity RPA) / 프로세스 상세 내용</vt:lpstr>
      <vt:lpstr>프로젝트 수행 경과(Brity RPA) / 프로세스 상세 내용</vt:lpstr>
      <vt:lpstr>프로젝트 수행 경과(Brity RPA) / 프로세스 상세 내용</vt:lpstr>
      <vt:lpstr>프로젝트 활용 방안 및 기대 효과</vt:lpstr>
      <vt:lpstr>자체 평가 의견 - 강채윤</vt:lpstr>
      <vt:lpstr>자체 평가 의견 - 김범석</vt:lpstr>
      <vt:lpstr>자체 평가 의견 - 김지현</vt:lpstr>
      <vt:lpstr>자체 평가 의견 - 손유빈</vt:lpstr>
      <vt:lpstr>출처</vt:lpstr>
      <vt:lpstr>GitHub</vt:lpstr>
      <vt:lpstr>감사합니다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dc:creator>user</dc:creator>
  <cp:lastModifiedBy>ecommerce</cp:lastModifiedBy>
  <dcterms:modified xsi:type="dcterms:W3CDTF">2024-11-07T03:10:22.013</dcterms:modified>
  <cp:revision>69</cp:revision>
  <dc:title>PowerPoint 프레젠테이션</dc:title>
  <cp:version>0906.0100.01</cp:version>
</cp:coreProperties>
</file>